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slides/slide8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95" r:id="rId2"/>
    <p:sldId id="301" r:id="rId3"/>
    <p:sldId id="299" r:id="rId4"/>
    <p:sldId id="304" r:id="rId5"/>
    <p:sldId id="407" r:id="rId6"/>
    <p:sldId id="305" r:id="rId7"/>
    <p:sldId id="259" r:id="rId8"/>
    <p:sldId id="306" r:id="rId9"/>
    <p:sldId id="405" r:id="rId10"/>
    <p:sldId id="308" r:id="rId11"/>
    <p:sldId id="406" r:id="rId12"/>
    <p:sldId id="318" r:id="rId13"/>
    <p:sldId id="310" r:id="rId14"/>
    <p:sldId id="320" r:id="rId15"/>
    <p:sldId id="261" r:id="rId16"/>
    <p:sldId id="327" r:id="rId17"/>
    <p:sldId id="262" r:id="rId18"/>
    <p:sldId id="347" r:id="rId19"/>
    <p:sldId id="349" r:id="rId20"/>
    <p:sldId id="350" r:id="rId21"/>
    <p:sldId id="408" r:id="rId22"/>
    <p:sldId id="343" r:id="rId23"/>
    <p:sldId id="353" r:id="rId24"/>
    <p:sldId id="345" r:id="rId25"/>
    <p:sldId id="409" r:id="rId26"/>
    <p:sldId id="355" r:id="rId27"/>
    <p:sldId id="268" r:id="rId28"/>
    <p:sldId id="357" r:id="rId29"/>
    <p:sldId id="267" r:id="rId30"/>
    <p:sldId id="358" r:id="rId31"/>
    <p:sldId id="269" r:id="rId32"/>
    <p:sldId id="362" r:id="rId33"/>
    <p:sldId id="270" r:id="rId34"/>
    <p:sldId id="361" r:id="rId35"/>
    <p:sldId id="272" r:id="rId36"/>
    <p:sldId id="363" r:id="rId37"/>
    <p:sldId id="271" r:id="rId38"/>
    <p:sldId id="364" r:id="rId39"/>
    <p:sldId id="410" r:id="rId40"/>
    <p:sldId id="365" r:id="rId41"/>
    <p:sldId id="275" r:id="rId42"/>
    <p:sldId id="366" r:id="rId43"/>
    <p:sldId id="274" r:id="rId44"/>
    <p:sldId id="368" r:id="rId45"/>
    <p:sldId id="277" r:id="rId46"/>
    <p:sldId id="367" r:id="rId47"/>
    <p:sldId id="276" r:id="rId48"/>
    <p:sldId id="391" r:id="rId49"/>
    <p:sldId id="402" r:id="rId50"/>
    <p:sldId id="369" r:id="rId51"/>
    <p:sldId id="278" r:id="rId52"/>
    <p:sldId id="371" r:id="rId53"/>
    <p:sldId id="280" r:id="rId54"/>
    <p:sldId id="370" r:id="rId55"/>
    <p:sldId id="279" r:id="rId56"/>
    <p:sldId id="372" r:id="rId57"/>
    <p:sldId id="281" r:id="rId58"/>
    <p:sldId id="395" r:id="rId59"/>
    <p:sldId id="396" r:id="rId60"/>
    <p:sldId id="373" r:id="rId61"/>
    <p:sldId id="284" r:id="rId62"/>
    <p:sldId id="375" r:id="rId63"/>
    <p:sldId id="286" r:id="rId64"/>
    <p:sldId id="374" r:id="rId65"/>
    <p:sldId id="285" r:id="rId66"/>
    <p:sldId id="376" r:id="rId67"/>
    <p:sldId id="288" r:id="rId68"/>
    <p:sldId id="377" r:id="rId69"/>
    <p:sldId id="287" r:id="rId70"/>
    <p:sldId id="378" r:id="rId71"/>
    <p:sldId id="289" r:id="rId72"/>
    <p:sldId id="379" r:id="rId73"/>
    <p:sldId id="290" r:id="rId74"/>
    <p:sldId id="380" r:id="rId75"/>
    <p:sldId id="291" r:id="rId76"/>
    <p:sldId id="381" r:id="rId77"/>
    <p:sldId id="292" r:id="rId78"/>
    <p:sldId id="382" r:id="rId79"/>
    <p:sldId id="293" r:id="rId80"/>
    <p:sldId id="397" r:id="rId81"/>
    <p:sldId id="398" r:id="rId8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19" autoAdjust="0"/>
    <p:restoredTop sz="99636" autoAdjust="0"/>
  </p:normalViewPr>
  <p:slideViewPr>
    <p:cSldViewPr>
      <p:cViewPr varScale="1">
        <p:scale>
          <a:sx n="112" d="100"/>
          <a:sy n="112" d="100"/>
        </p:scale>
        <p:origin x="-150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4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B923C64B-E1B6-48F5-A3B3-1552655B3126}" type="datetimeFigureOut">
              <a:rPr lang="es-MX"/>
              <a:pPr>
                <a:defRPr/>
              </a:pPr>
              <a:t>22/06/2018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MX"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5FB22AA5-B9D5-4186-B297-CF0D754D49FD}" type="slidenum">
              <a:rPr lang="es-MX"/>
              <a:pPr>
                <a:defRPr/>
              </a:pPr>
              <a:t>‹Nº›</a:t>
            </a:fld>
            <a:endParaRPr lang="es-MX"/>
          </a:p>
        </p:txBody>
      </p:sp>
    </p:spTree>
    <p:extLst>
      <p:ext uri="{BB962C8B-B14F-4D97-AF65-F5344CB8AC3E}">
        <p14:creationId xmlns="" xmlns:p14="http://schemas.microsoft.com/office/powerpoint/2010/main" val="24251763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5FB22AA5-B9D5-4186-B297-CF0D754D49FD}" type="slidenum">
              <a:rPr lang="es-MX" smtClean="0"/>
              <a:pPr>
                <a:defRPr/>
              </a:pPr>
              <a:t>61</a:t>
            </a:fld>
            <a:endParaRPr lang="es-MX"/>
          </a:p>
        </p:txBody>
      </p:sp>
    </p:spTree>
    <p:extLst>
      <p:ext uri="{BB962C8B-B14F-4D97-AF65-F5344CB8AC3E}">
        <p14:creationId xmlns="" xmlns:p14="http://schemas.microsoft.com/office/powerpoint/2010/main" val="261610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F0744A3-BE97-411B-88D2-D0EE25B2A20C}" type="slidenum">
              <a:rPr lang="es-ES"/>
              <a:pPr>
                <a:defRPr/>
              </a:pPr>
              <a:t>‹Nº›</a:t>
            </a:fld>
            <a:endParaRPr lang="es-ES"/>
          </a:p>
        </p:txBody>
      </p:sp>
    </p:spTree>
    <p:extLst>
      <p:ext uri="{BB962C8B-B14F-4D97-AF65-F5344CB8AC3E}">
        <p14:creationId xmlns="" xmlns:p14="http://schemas.microsoft.com/office/powerpoint/2010/main" val="2820556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FB3E2FA-A70C-4B7D-8EA6-7090649CBBA6}" type="slidenum">
              <a:rPr lang="es-ES"/>
              <a:pPr>
                <a:defRPr/>
              </a:pPr>
              <a:t>‹Nº›</a:t>
            </a:fld>
            <a:endParaRPr lang="es-ES"/>
          </a:p>
        </p:txBody>
      </p:sp>
    </p:spTree>
    <p:extLst>
      <p:ext uri="{BB962C8B-B14F-4D97-AF65-F5344CB8AC3E}">
        <p14:creationId xmlns="" xmlns:p14="http://schemas.microsoft.com/office/powerpoint/2010/main" val="361456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924DC5B-6A38-454E-8636-2571E3ADBE9F}" type="slidenum">
              <a:rPr lang="es-ES"/>
              <a:pPr>
                <a:defRPr/>
              </a:pPr>
              <a:t>‹Nº›</a:t>
            </a:fld>
            <a:endParaRPr lang="es-ES"/>
          </a:p>
        </p:txBody>
      </p:sp>
    </p:spTree>
    <p:extLst>
      <p:ext uri="{BB962C8B-B14F-4D97-AF65-F5344CB8AC3E}">
        <p14:creationId xmlns="" xmlns:p14="http://schemas.microsoft.com/office/powerpoint/2010/main" val="158783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ABB43C1-C17A-4871-B7EE-8A465B416CE1}" type="slidenum">
              <a:rPr lang="es-ES"/>
              <a:pPr>
                <a:defRPr/>
              </a:pPr>
              <a:t>‹Nº›</a:t>
            </a:fld>
            <a:endParaRPr lang="es-ES"/>
          </a:p>
        </p:txBody>
      </p:sp>
    </p:spTree>
    <p:extLst>
      <p:ext uri="{BB962C8B-B14F-4D97-AF65-F5344CB8AC3E}">
        <p14:creationId xmlns="" xmlns:p14="http://schemas.microsoft.com/office/powerpoint/2010/main" val="410499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05F2D4C-D4F3-4D74-813E-80A278EDAD62}" type="slidenum">
              <a:rPr lang="es-ES"/>
              <a:pPr>
                <a:defRPr/>
              </a:pPr>
              <a:t>‹Nº›</a:t>
            </a:fld>
            <a:endParaRPr lang="es-ES"/>
          </a:p>
        </p:txBody>
      </p:sp>
    </p:spTree>
    <p:extLst>
      <p:ext uri="{BB962C8B-B14F-4D97-AF65-F5344CB8AC3E}">
        <p14:creationId xmlns="" xmlns:p14="http://schemas.microsoft.com/office/powerpoint/2010/main" val="425395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EC17C42-C260-4E48-839E-CA17C674A31E}" type="slidenum">
              <a:rPr lang="es-ES"/>
              <a:pPr>
                <a:defRPr/>
              </a:pPr>
              <a:t>‹Nº›</a:t>
            </a:fld>
            <a:endParaRPr lang="es-ES"/>
          </a:p>
        </p:txBody>
      </p:sp>
    </p:spTree>
    <p:extLst>
      <p:ext uri="{BB962C8B-B14F-4D97-AF65-F5344CB8AC3E}">
        <p14:creationId xmlns="" xmlns:p14="http://schemas.microsoft.com/office/powerpoint/2010/main" val="768517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99961ECB-8B61-4A93-9502-ACD4D58A8B2C}" type="slidenum">
              <a:rPr lang="es-ES"/>
              <a:pPr>
                <a:defRPr/>
              </a:pPr>
              <a:t>‹Nº›</a:t>
            </a:fld>
            <a:endParaRPr lang="es-ES"/>
          </a:p>
        </p:txBody>
      </p:sp>
    </p:spTree>
    <p:extLst>
      <p:ext uri="{BB962C8B-B14F-4D97-AF65-F5344CB8AC3E}">
        <p14:creationId xmlns="" xmlns:p14="http://schemas.microsoft.com/office/powerpoint/2010/main" val="3367413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59C9EEB5-8470-4560-BBD0-F94F3C79D279}" type="slidenum">
              <a:rPr lang="es-ES"/>
              <a:pPr>
                <a:defRPr/>
              </a:pPr>
              <a:t>‹Nº›</a:t>
            </a:fld>
            <a:endParaRPr lang="es-ES"/>
          </a:p>
        </p:txBody>
      </p:sp>
    </p:spTree>
    <p:extLst>
      <p:ext uri="{BB962C8B-B14F-4D97-AF65-F5344CB8AC3E}">
        <p14:creationId xmlns="" xmlns:p14="http://schemas.microsoft.com/office/powerpoint/2010/main" val="55429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F47C3C26-6C52-4046-A36B-A235453A3E24}" type="slidenum">
              <a:rPr lang="es-ES"/>
              <a:pPr>
                <a:defRPr/>
              </a:pPr>
              <a:t>‹Nº›</a:t>
            </a:fld>
            <a:endParaRPr lang="es-ES"/>
          </a:p>
        </p:txBody>
      </p:sp>
    </p:spTree>
    <p:extLst>
      <p:ext uri="{BB962C8B-B14F-4D97-AF65-F5344CB8AC3E}">
        <p14:creationId xmlns="" xmlns:p14="http://schemas.microsoft.com/office/powerpoint/2010/main" val="344208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7A3B348-D68D-487A-B35C-10EE2A3F3EDE}" type="slidenum">
              <a:rPr lang="es-ES"/>
              <a:pPr>
                <a:defRPr/>
              </a:pPr>
              <a:t>‹Nº›</a:t>
            </a:fld>
            <a:endParaRPr lang="es-ES"/>
          </a:p>
        </p:txBody>
      </p:sp>
    </p:spTree>
    <p:extLst>
      <p:ext uri="{BB962C8B-B14F-4D97-AF65-F5344CB8AC3E}">
        <p14:creationId xmlns="" xmlns:p14="http://schemas.microsoft.com/office/powerpoint/2010/main" val="193217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839999D-7E47-4E5D-A272-681B939F0B46}" type="slidenum">
              <a:rPr lang="es-ES"/>
              <a:pPr>
                <a:defRPr/>
              </a:pPr>
              <a:t>‹Nº›</a:t>
            </a:fld>
            <a:endParaRPr lang="es-ES"/>
          </a:p>
        </p:txBody>
      </p:sp>
    </p:spTree>
    <p:extLst>
      <p:ext uri="{BB962C8B-B14F-4D97-AF65-F5344CB8AC3E}">
        <p14:creationId xmlns="" xmlns:p14="http://schemas.microsoft.com/office/powerpoint/2010/main" val="1928642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C2D66221-5945-467A-8A9C-EEAACE1A99F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amma/>
                <a:shade val="46275"/>
                <a:invGamma/>
              </a:schemeClr>
            </a:gs>
            <a:gs pos="50000">
              <a:schemeClr val="folHlink"/>
            </a:gs>
            <a:gs pos="100000">
              <a:schemeClr val="folHlink">
                <a:gamma/>
                <a:shade val="46275"/>
                <a:invGamma/>
              </a:schemeClr>
            </a:gs>
          </a:gsLst>
          <a:lin ang="5400000" scaled="1"/>
        </a:gradFill>
        <a:effectLst/>
      </p:bgPr>
    </p:bg>
    <p:spTree>
      <p:nvGrpSpPr>
        <p:cNvPr id="1" name=""/>
        <p:cNvGrpSpPr/>
        <p:nvPr/>
      </p:nvGrpSpPr>
      <p:grpSpPr>
        <a:xfrm>
          <a:off x="0" y="0"/>
          <a:ext cx="0" cy="0"/>
          <a:chOff x="0" y="0"/>
          <a:chExt cx="0" cy="0"/>
        </a:xfrm>
      </p:grpSpPr>
      <p:pic>
        <p:nvPicPr>
          <p:cNvPr id="2050" name="Picture 3" descr="2 DTM(1786-179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0" y="0"/>
            <a:ext cx="9144000" cy="6858000"/>
          </a:xfrm>
          <a:prstGeom prst="rect">
            <a:avLst/>
          </a:prstGeom>
          <a:gradFill rotWithShape="1">
            <a:gsLst>
              <a:gs pos="0">
                <a:srgbClr val="99CC00">
                  <a:gamma/>
                  <a:shade val="46275"/>
                  <a:invGamma/>
                </a:srgbClr>
              </a:gs>
              <a:gs pos="50000">
                <a:srgbClr val="99CC00">
                  <a:alpha val="88000"/>
                </a:srgbClr>
              </a:gs>
              <a:gs pos="100000">
                <a:srgbClr val="99CC00">
                  <a:gamma/>
                  <a:shade val="46275"/>
                  <a:invGamma/>
                </a:srgbClr>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s-MX"/>
          </a:p>
        </p:txBody>
      </p:sp>
      <p:sp>
        <p:nvSpPr>
          <p:cNvPr id="2054" name="Rectangle 2"/>
          <p:cNvSpPr>
            <a:spLocks noGrp="1" noChangeArrowheads="1"/>
          </p:cNvSpPr>
          <p:nvPr>
            <p:ph type="ctrTitle"/>
          </p:nvPr>
        </p:nvSpPr>
        <p:spPr>
          <a:xfrm>
            <a:off x="0" y="620713"/>
            <a:ext cx="9144000" cy="5761037"/>
          </a:xfrm>
        </p:spPr>
        <p:txBody>
          <a:bodyPr/>
          <a:lstStyle/>
          <a:p>
            <a:pPr eaLnBrk="1" hangingPunct="1"/>
            <a:r>
              <a:rPr lang="es-MX" sz="3200" b="1" dirty="0">
                <a:solidFill>
                  <a:schemeClr val="bg1"/>
                </a:solidFill>
              </a:rPr>
              <a:t>Atlas </a:t>
            </a:r>
            <a:r>
              <a:rPr lang="es-MX" sz="3200" b="1" dirty="0" err="1">
                <a:solidFill>
                  <a:schemeClr val="bg1"/>
                </a:solidFill>
              </a:rPr>
              <a:t>Geohistórico</a:t>
            </a:r>
            <a:r>
              <a:rPr lang="es-MX" sz="3200" b="1" dirty="0">
                <a:solidFill>
                  <a:schemeClr val="bg1"/>
                </a:solidFill>
              </a:rPr>
              <a:t> de la División</a:t>
            </a:r>
            <a:br>
              <a:rPr lang="es-MX" sz="3200" b="1" dirty="0">
                <a:solidFill>
                  <a:schemeClr val="bg1"/>
                </a:solidFill>
              </a:rPr>
            </a:br>
            <a:r>
              <a:rPr lang="es-MX" sz="3200" b="1" dirty="0">
                <a:solidFill>
                  <a:schemeClr val="bg1"/>
                </a:solidFill>
              </a:rPr>
              <a:t>Territorial de Michoacán:</a:t>
            </a:r>
            <a:br>
              <a:rPr lang="es-MX" sz="3200" b="1" dirty="0">
                <a:solidFill>
                  <a:schemeClr val="bg1"/>
                </a:solidFill>
              </a:rPr>
            </a:br>
            <a:r>
              <a:rPr lang="es-MX" sz="3200" b="1" dirty="0">
                <a:solidFill>
                  <a:schemeClr val="bg1"/>
                </a:solidFill>
              </a:rPr>
              <a:t> </a:t>
            </a:r>
            <a:r>
              <a:rPr lang="es-MX" sz="3200" b="1" dirty="0" smtClean="0">
                <a:solidFill>
                  <a:schemeClr val="bg1"/>
                </a:solidFill>
              </a:rPr>
              <a:t>De </a:t>
            </a:r>
            <a:r>
              <a:rPr lang="es-MX" sz="3200" b="1" dirty="0">
                <a:solidFill>
                  <a:schemeClr val="bg1"/>
                </a:solidFill>
              </a:rPr>
              <a:t>la Intendencia al Estado</a:t>
            </a:r>
            <a:br>
              <a:rPr lang="es-MX" sz="3200" b="1" dirty="0">
                <a:solidFill>
                  <a:schemeClr val="bg1"/>
                </a:solidFill>
              </a:rPr>
            </a:br>
            <a:r>
              <a:rPr lang="es-MX" sz="3200" b="1" dirty="0">
                <a:solidFill>
                  <a:schemeClr val="bg1"/>
                </a:solidFill>
              </a:rPr>
              <a:t>(1786-1935)</a:t>
            </a:r>
            <a:r>
              <a:rPr lang="es-ES_tradnl" sz="3200" b="1" dirty="0">
                <a:solidFill>
                  <a:schemeClr val="bg1"/>
                </a:solidFill>
              </a:rPr>
              <a:t/>
            </a:r>
            <a:br>
              <a:rPr lang="es-ES_tradnl" sz="3200" b="1" dirty="0">
                <a:solidFill>
                  <a:schemeClr val="bg1"/>
                </a:solidFill>
              </a:rPr>
            </a:br>
            <a:r>
              <a:rPr lang="es-ES_tradnl" sz="3200" dirty="0">
                <a:solidFill>
                  <a:schemeClr val="bg1"/>
                </a:solidFill>
              </a:rPr>
              <a:t/>
            </a:r>
            <a:br>
              <a:rPr lang="es-ES_tradnl" sz="3200" dirty="0">
                <a:solidFill>
                  <a:schemeClr val="bg1"/>
                </a:solidFill>
              </a:rPr>
            </a:br>
            <a:r>
              <a:rPr lang="es-ES_tradnl" sz="3200" dirty="0">
                <a:solidFill>
                  <a:schemeClr val="bg1"/>
                </a:solidFill>
              </a:rPr>
              <a:t>Guillermo Vargas Uribe</a:t>
            </a:r>
            <a:br>
              <a:rPr lang="es-ES_tradnl" sz="3200" dirty="0">
                <a:solidFill>
                  <a:schemeClr val="bg1"/>
                </a:solidFill>
              </a:rPr>
            </a:br>
            <a:r>
              <a:rPr lang="es-ES_tradnl" sz="2800" dirty="0">
                <a:solidFill>
                  <a:schemeClr val="bg1"/>
                </a:solidFill>
              </a:rPr>
              <a:t/>
            </a:r>
            <a:br>
              <a:rPr lang="es-ES_tradnl" sz="2800" dirty="0">
                <a:solidFill>
                  <a:schemeClr val="bg1"/>
                </a:solidFill>
              </a:rPr>
            </a:br>
            <a:r>
              <a:rPr lang="es-ES_tradnl" sz="2800" dirty="0">
                <a:solidFill>
                  <a:schemeClr val="bg1"/>
                </a:solidFill>
              </a:rPr>
              <a:t/>
            </a:r>
            <a:br>
              <a:rPr lang="es-ES_tradnl" sz="2800" dirty="0">
                <a:solidFill>
                  <a:schemeClr val="bg1"/>
                </a:solidFill>
              </a:rPr>
            </a:br>
            <a:r>
              <a:rPr lang="es-ES_tradnl" sz="2800" dirty="0">
                <a:solidFill>
                  <a:schemeClr val="bg1"/>
                </a:solidFill>
              </a:rPr>
              <a:t>Centro de Investigaciones en Geografía Ambiental</a:t>
            </a:r>
            <a:br>
              <a:rPr lang="es-ES_tradnl" sz="2800" dirty="0">
                <a:solidFill>
                  <a:schemeClr val="bg1"/>
                </a:solidFill>
              </a:rPr>
            </a:br>
            <a:r>
              <a:rPr lang="es-ES_tradnl" sz="2800" dirty="0">
                <a:solidFill>
                  <a:schemeClr val="bg1"/>
                </a:solidFill>
              </a:rPr>
              <a:t>Escuela Nacional de Estudios Superiores</a:t>
            </a:r>
            <a:br>
              <a:rPr lang="es-ES_tradnl" sz="2800" dirty="0">
                <a:solidFill>
                  <a:schemeClr val="bg1"/>
                </a:solidFill>
              </a:rPr>
            </a:br>
            <a:r>
              <a:rPr lang="es-ES_tradnl" sz="2800" dirty="0">
                <a:solidFill>
                  <a:schemeClr val="bg1"/>
                </a:solidFill>
              </a:rPr>
              <a:t>Universidad Nacional Autónoma de México</a:t>
            </a:r>
            <a:br>
              <a:rPr lang="es-ES_tradnl" sz="2800" dirty="0">
                <a:solidFill>
                  <a:schemeClr val="bg1"/>
                </a:solidFill>
              </a:rPr>
            </a:br>
            <a:r>
              <a:rPr lang="es-ES_tradnl" sz="2800" dirty="0">
                <a:solidFill>
                  <a:schemeClr val="bg1"/>
                </a:solidFill>
              </a:rPr>
              <a:t>Facultad de Economía “Vasco de Quiroga”</a:t>
            </a:r>
            <a:br>
              <a:rPr lang="es-ES_tradnl" sz="2800" dirty="0">
                <a:solidFill>
                  <a:schemeClr val="bg1"/>
                </a:solidFill>
              </a:rPr>
            </a:br>
            <a:r>
              <a:rPr lang="es-ES_tradnl" sz="2800" dirty="0">
                <a:solidFill>
                  <a:schemeClr val="bg1"/>
                </a:solidFill>
              </a:rPr>
              <a:t>Universidad Michoacana de San Nicolás de Hidalgo</a:t>
            </a:r>
            <a:endParaRPr lang="es-ES" sz="2800" b="1" dirty="0">
              <a:solidFill>
                <a:schemeClr val="bg1"/>
              </a:solidFill>
              <a:latin typeface="Lucida Calligraphy"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ctrTitle"/>
          </p:nvPr>
        </p:nvSpPr>
        <p:spPr>
          <a:xfrm>
            <a:off x="683568" y="1124745"/>
            <a:ext cx="7772400" cy="1224136"/>
          </a:xfrm>
        </p:spPr>
        <p:txBody>
          <a:bodyPr/>
          <a:lstStyle/>
          <a:p>
            <a:r>
              <a:rPr lang="es-MX" dirty="0"/>
              <a:t>Mapa 5</a:t>
            </a:r>
          </a:p>
        </p:txBody>
      </p:sp>
      <p:sp>
        <p:nvSpPr>
          <p:cNvPr id="15363" name="2 Subtítulo"/>
          <p:cNvSpPr>
            <a:spLocks noGrp="1"/>
          </p:cNvSpPr>
          <p:nvPr>
            <p:ph type="subTitle" idx="1"/>
          </p:nvPr>
        </p:nvSpPr>
        <p:spPr>
          <a:xfrm>
            <a:off x="1371600" y="2420888"/>
            <a:ext cx="6400800" cy="4176762"/>
          </a:xfrm>
        </p:spPr>
        <p:txBody>
          <a:bodyPr/>
          <a:lstStyle/>
          <a:p>
            <a:r>
              <a:rPr lang="es-ES_tradnl" b="1" dirty="0"/>
              <a:t>La Provincia de Michoacán (1822-1824)</a:t>
            </a:r>
          </a:p>
          <a:p>
            <a:endParaRPr lang="es-MX" b="1" dirty="0"/>
          </a:p>
          <a:p>
            <a:r>
              <a:rPr lang="es-MX" b="1" dirty="0"/>
              <a:t>Toponimia de los  departamentos y partidos</a:t>
            </a:r>
          </a:p>
          <a:p>
            <a:endParaRPr lang="es-MX"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5 DTM(1822-1824)"/>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87" y="14104"/>
            <a:ext cx="9196089" cy="6367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68920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p:cNvSpPr>
            <a:spLocks noGrp="1"/>
          </p:cNvSpPr>
          <p:nvPr>
            <p:ph type="ctrTitle"/>
          </p:nvPr>
        </p:nvSpPr>
        <p:spPr>
          <a:xfrm>
            <a:off x="755576" y="980729"/>
            <a:ext cx="7772400" cy="1296144"/>
          </a:xfrm>
        </p:spPr>
        <p:txBody>
          <a:bodyPr/>
          <a:lstStyle/>
          <a:p>
            <a:r>
              <a:rPr lang="es-MX" dirty="0"/>
              <a:t>Mapa 6</a:t>
            </a:r>
          </a:p>
        </p:txBody>
      </p:sp>
      <p:sp>
        <p:nvSpPr>
          <p:cNvPr id="19459" name="2 Subtítulo"/>
          <p:cNvSpPr>
            <a:spLocks noGrp="1"/>
          </p:cNvSpPr>
          <p:nvPr>
            <p:ph type="subTitle" idx="1"/>
          </p:nvPr>
        </p:nvSpPr>
        <p:spPr>
          <a:xfrm>
            <a:off x="1403350" y="2204864"/>
            <a:ext cx="6400800" cy="4320480"/>
          </a:xfrm>
        </p:spPr>
        <p:txBody>
          <a:bodyPr/>
          <a:lstStyle/>
          <a:p>
            <a:r>
              <a:rPr lang="es-ES" b="1" dirty="0"/>
              <a:t>El Estado de Michoacán (III-1825-III-1828)</a:t>
            </a:r>
          </a:p>
          <a:p>
            <a:r>
              <a:rPr lang="es-MX" b="1" dirty="0"/>
              <a:t>Toponimia de los  departamentos y partidos</a:t>
            </a:r>
          </a:p>
          <a:p>
            <a:endParaRPr lang="es-MX" sz="4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1825-18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6088" y="-206375"/>
            <a:ext cx="10036176" cy="726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p:cNvSpPr>
            <a:spLocks noGrp="1"/>
          </p:cNvSpPr>
          <p:nvPr>
            <p:ph type="ctrTitle"/>
          </p:nvPr>
        </p:nvSpPr>
        <p:spPr>
          <a:xfrm>
            <a:off x="683568" y="764705"/>
            <a:ext cx="7772400" cy="1296144"/>
          </a:xfrm>
        </p:spPr>
        <p:txBody>
          <a:bodyPr/>
          <a:lstStyle/>
          <a:p>
            <a:r>
              <a:rPr lang="es-MX" dirty="0"/>
              <a:t>Mapa 7</a:t>
            </a:r>
          </a:p>
        </p:txBody>
      </p:sp>
      <p:sp>
        <p:nvSpPr>
          <p:cNvPr id="22531" name="2 Subtítulo"/>
          <p:cNvSpPr>
            <a:spLocks noGrp="1"/>
          </p:cNvSpPr>
          <p:nvPr>
            <p:ph type="subTitle" idx="1"/>
          </p:nvPr>
        </p:nvSpPr>
        <p:spPr>
          <a:xfrm>
            <a:off x="1403350" y="1988840"/>
            <a:ext cx="6400800" cy="4869160"/>
          </a:xfrm>
        </p:spPr>
        <p:txBody>
          <a:bodyPr/>
          <a:lstStyle/>
          <a:p>
            <a:r>
              <a:rPr lang="es-ES" b="1" dirty="0"/>
              <a:t>El Estado de Michoacán (III-1828-X-1829)</a:t>
            </a:r>
          </a:p>
          <a:p>
            <a:r>
              <a:rPr lang="es-MX" b="1" dirty="0"/>
              <a:t>Toponimia de los  departamentos y partidos</a:t>
            </a:r>
          </a:p>
          <a:p>
            <a:endParaRPr lang="es-MX" sz="4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6 DTM(1828-182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17075" cy="676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Título"/>
          <p:cNvSpPr>
            <a:spLocks noGrp="1"/>
          </p:cNvSpPr>
          <p:nvPr>
            <p:ph type="ctrTitle"/>
          </p:nvPr>
        </p:nvSpPr>
        <p:spPr>
          <a:xfrm>
            <a:off x="683568" y="332656"/>
            <a:ext cx="7772400" cy="1470025"/>
          </a:xfrm>
        </p:spPr>
        <p:txBody>
          <a:bodyPr/>
          <a:lstStyle/>
          <a:p>
            <a:r>
              <a:rPr lang="es-MX" dirty="0"/>
              <a:t>Mapa 8</a:t>
            </a:r>
          </a:p>
        </p:txBody>
      </p:sp>
      <p:sp>
        <p:nvSpPr>
          <p:cNvPr id="22531" name="2 Subtítulo"/>
          <p:cNvSpPr>
            <a:spLocks noGrp="1"/>
          </p:cNvSpPr>
          <p:nvPr>
            <p:ph type="subTitle" idx="1"/>
          </p:nvPr>
        </p:nvSpPr>
        <p:spPr>
          <a:xfrm>
            <a:off x="1403648" y="1484784"/>
            <a:ext cx="6400800" cy="5373216"/>
          </a:xfrm>
        </p:spPr>
        <p:txBody>
          <a:bodyPr/>
          <a:lstStyle/>
          <a:p>
            <a:r>
              <a:rPr lang="es-ES" b="1" dirty="0"/>
              <a:t>El Estado de Michoacán (XII-1831-III-1837)</a:t>
            </a:r>
          </a:p>
          <a:p>
            <a:r>
              <a:rPr lang="es-MX" b="1" dirty="0"/>
              <a:t>Toponimia de los  departamentos, partidos y municipalidades</a:t>
            </a:r>
          </a:p>
          <a:p>
            <a:endParaRPr lang="es-MX" sz="4400" b="1" dirty="0"/>
          </a:p>
        </p:txBody>
      </p:sp>
    </p:spTree>
    <p:extLst>
      <p:ext uri="{BB962C8B-B14F-4D97-AF65-F5344CB8AC3E}">
        <p14:creationId xmlns="" xmlns:p14="http://schemas.microsoft.com/office/powerpoint/2010/main" val="3188616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7 DTM(1831-183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8215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9</a:t>
            </a:r>
          </a:p>
        </p:txBody>
      </p:sp>
      <p:sp>
        <p:nvSpPr>
          <p:cNvPr id="3" name="2 Marcador de contenido"/>
          <p:cNvSpPr>
            <a:spLocks noGrp="1"/>
          </p:cNvSpPr>
          <p:nvPr>
            <p:ph idx="1"/>
          </p:nvPr>
        </p:nvSpPr>
        <p:spPr/>
        <p:txBody>
          <a:bodyPr/>
          <a:lstStyle/>
          <a:p>
            <a:pPr marL="0" indent="0" algn="ctr">
              <a:buNone/>
            </a:pPr>
            <a:r>
              <a:rPr lang="es-ES" sz="3600" b="1" dirty="0"/>
              <a:t>El Departamento de Michoacán (III-1837-VII-1839)</a:t>
            </a:r>
          </a:p>
          <a:p>
            <a:pPr marL="0" indent="0" algn="ctr">
              <a:buNone/>
            </a:pPr>
            <a:endParaRPr lang="es-ES" sz="3600" b="1" dirty="0"/>
          </a:p>
          <a:p>
            <a:pPr marL="0" indent="0" algn="ctr">
              <a:buNone/>
            </a:pPr>
            <a:r>
              <a:rPr lang="es-ES_tradnl" sz="3600" b="1" dirty="0"/>
              <a:t>Jerarquía de localidades</a:t>
            </a:r>
            <a:endParaRPr lang="es-MX" sz="3600" dirty="0"/>
          </a:p>
          <a:p>
            <a:endParaRPr lang="es-MX" dirty="0"/>
          </a:p>
        </p:txBody>
      </p:sp>
    </p:spTree>
    <p:extLst>
      <p:ext uri="{BB962C8B-B14F-4D97-AF65-F5344CB8AC3E}">
        <p14:creationId xmlns="" xmlns:p14="http://schemas.microsoft.com/office/powerpoint/2010/main" val="890850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9 DTM(1837-183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88500" cy="664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73452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p:txBody>
          <a:bodyPr/>
          <a:lstStyle/>
          <a:p>
            <a:r>
              <a:rPr lang="es-MX"/>
              <a:t>Mapa 1</a:t>
            </a:r>
          </a:p>
        </p:txBody>
      </p:sp>
      <p:sp>
        <p:nvSpPr>
          <p:cNvPr id="5123" name="2 Marcador de contenido"/>
          <p:cNvSpPr>
            <a:spLocks noGrp="1"/>
          </p:cNvSpPr>
          <p:nvPr>
            <p:ph idx="1"/>
          </p:nvPr>
        </p:nvSpPr>
        <p:spPr/>
        <p:txBody>
          <a:bodyPr/>
          <a:lstStyle/>
          <a:p>
            <a:pPr marL="0" indent="0" algn="ctr">
              <a:buFontTx/>
              <a:buNone/>
            </a:pPr>
            <a:endParaRPr lang="es-ES_tradnl" b="1"/>
          </a:p>
          <a:p>
            <a:pPr marL="0" indent="0" algn="ctr">
              <a:buFontTx/>
              <a:buNone/>
            </a:pPr>
            <a:endParaRPr lang="es-ES_tradnl" b="1"/>
          </a:p>
          <a:p>
            <a:pPr marL="0" indent="0" algn="ctr">
              <a:buFontTx/>
              <a:buNone/>
            </a:pPr>
            <a:r>
              <a:rPr lang="es-ES_tradnl" b="1"/>
              <a:t>La Intendencia de Valladolid de Michoacán (1786-1795)</a:t>
            </a:r>
          </a:p>
          <a:p>
            <a:pPr marL="0" indent="0" algn="ctr">
              <a:buFontTx/>
              <a:buNone/>
            </a:pPr>
            <a:endParaRPr lang="es-ES_tradnl" b="1"/>
          </a:p>
          <a:p>
            <a:pPr marL="0" indent="0" algn="ctr">
              <a:buFontTx/>
              <a:buNone/>
            </a:pPr>
            <a:r>
              <a:rPr lang="es-ES_tradnl" b="1"/>
              <a:t>Jerarquía de localidades</a:t>
            </a:r>
            <a:endParaRPr lang="es-MX"/>
          </a:p>
          <a:p>
            <a:pPr marL="0" indent="0">
              <a:buFontTx/>
              <a:buNone/>
            </a:pPr>
            <a:endParaRPr lang="es-MX"/>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10</a:t>
            </a:r>
          </a:p>
        </p:txBody>
      </p:sp>
      <p:sp>
        <p:nvSpPr>
          <p:cNvPr id="3" name="2 Marcador de contenido"/>
          <p:cNvSpPr>
            <a:spLocks noGrp="1"/>
          </p:cNvSpPr>
          <p:nvPr>
            <p:ph idx="1"/>
          </p:nvPr>
        </p:nvSpPr>
        <p:spPr/>
        <p:txBody>
          <a:bodyPr/>
          <a:lstStyle/>
          <a:p>
            <a:pPr marL="0" indent="0" algn="ctr">
              <a:buNone/>
            </a:pPr>
            <a:r>
              <a:rPr lang="es-ES" b="1" dirty="0"/>
              <a:t>El Departamento de Michoacán (III-1837-VII-1839)</a:t>
            </a:r>
          </a:p>
          <a:p>
            <a:pPr algn="ctr"/>
            <a:endParaRPr lang="es-ES" b="1" dirty="0"/>
          </a:p>
          <a:p>
            <a:pPr marL="0" indent="0" algn="ctr">
              <a:buNone/>
            </a:pPr>
            <a:r>
              <a:rPr lang="es-MX" b="1" dirty="0"/>
              <a:t>Toponimia de los distritos, partidos y municipalidades</a:t>
            </a:r>
          </a:p>
          <a:p>
            <a:endParaRPr lang="es-MX" dirty="0"/>
          </a:p>
        </p:txBody>
      </p:sp>
    </p:spTree>
    <p:extLst>
      <p:ext uri="{BB962C8B-B14F-4D97-AF65-F5344CB8AC3E}">
        <p14:creationId xmlns="" xmlns:p14="http://schemas.microsoft.com/office/powerpoint/2010/main" val="60928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DTM(1837-183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91675"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78321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11</a:t>
            </a:r>
          </a:p>
        </p:txBody>
      </p:sp>
      <p:sp>
        <p:nvSpPr>
          <p:cNvPr id="3" name="2 Marcador de contenido"/>
          <p:cNvSpPr>
            <a:spLocks noGrp="1"/>
          </p:cNvSpPr>
          <p:nvPr>
            <p:ph idx="1"/>
          </p:nvPr>
        </p:nvSpPr>
        <p:spPr/>
        <p:txBody>
          <a:bodyPr/>
          <a:lstStyle/>
          <a:p>
            <a:pPr marL="0" indent="0" algn="ctr">
              <a:buNone/>
            </a:pPr>
            <a:r>
              <a:rPr lang="es-ES" sz="3600" b="1" dirty="0"/>
              <a:t>El Estado de Michoacán (VIII-1846-VII-1849)</a:t>
            </a:r>
          </a:p>
          <a:p>
            <a:pPr marL="0" indent="0" algn="ctr">
              <a:buNone/>
            </a:pPr>
            <a:endParaRPr lang="es-ES" sz="3600" b="1" dirty="0"/>
          </a:p>
          <a:p>
            <a:pPr marL="0" indent="0" algn="ctr">
              <a:buNone/>
            </a:pPr>
            <a:r>
              <a:rPr lang="es-ES_tradnl" sz="3600" b="1" dirty="0"/>
              <a:t>Jerarquía de localidades</a:t>
            </a:r>
            <a:endParaRPr lang="es-MX" sz="3600" dirty="0"/>
          </a:p>
          <a:p>
            <a:endParaRPr lang="es-MX" dirty="0"/>
          </a:p>
        </p:txBody>
      </p:sp>
    </p:spTree>
    <p:extLst>
      <p:ext uri="{BB962C8B-B14F-4D97-AF65-F5344CB8AC3E}">
        <p14:creationId xmlns="" xmlns:p14="http://schemas.microsoft.com/office/powerpoint/2010/main" val="314401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1 DTM(1837-183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04375"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35734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12</a:t>
            </a:r>
          </a:p>
        </p:txBody>
      </p:sp>
      <p:sp>
        <p:nvSpPr>
          <p:cNvPr id="3" name="2 Marcador de contenido"/>
          <p:cNvSpPr>
            <a:spLocks noGrp="1"/>
          </p:cNvSpPr>
          <p:nvPr>
            <p:ph idx="1"/>
          </p:nvPr>
        </p:nvSpPr>
        <p:spPr/>
        <p:txBody>
          <a:bodyPr/>
          <a:lstStyle/>
          <a:p>
            <a:pPr marL="0" indent="0" algn="ctr">
              <a:buNone/>
            </a:pPr>
            <a:r>
              <a:rPr lang="es-ES" sz="3600" b="1" dirty="0"/>
              <a:t>El Estado de Michoacán (VIII-1846-VII-1849)</a:t>
            </a:r>
          </a:p>
          <a:p>
            <a:pPr marL="0" indent="0" algn="ctr">
              <a:buNone/>
            </a:pPr>
            <a:endParaRPr lang="es-MX" sz="3600" b="1" dirty="0"/>
          </a:p>
          <a:p>
            <a:pPr marL="0" indent="0" algn="ctr">
              <a:buNone/>
            </a:pPr>
            <a:r>
              <a:rPr lang="es-MX" sz="3600" b="1" dirty="0"/>
              <a:t>Toponimia de los distritos, partidos y municipalidades</a:t>
            </a:r>
          </a:p>
          <a:p>
            <a:endParaRPr lang="es-MX" dirty="0"/>
          </a:p>
        </p:txBody>
      </p:sp>
    </p:spTree>
    <p:extLst>
      <p:ext uri="{BB962C8B-B14F-4D97-AF65-F5344CB8AC3E}">
        <p14:creationId xmlns="" xmlns:p14="http://schemas.microsoft.com/office/powerpoint/2010/main" val="3380629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 DTM(1837-183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90100" cy="672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23987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13</a:t>
            </a:r>
          </a:p>
        </p:txBody>
      </p:sp>
      <p:sp>
        <p:nvSpPr>
          <p:cNvPr id="3" name="2 Marcador de contenido"/>
          <p:cNvSpPr>
            <a:spLocks noGrp="1"/>
          </p:cNvSpPr>
          <p:nvPr>
            <p:ph idx="1"/>
          </p:nvPr>
        </p:nvSpPr>
        <p:spPr/>
        <p:txBody>
          <a:bodyPr/>
          <a:lstStyle/>
          <a:p>
            <a:pPr marL="0" indent="0" algn="ctr">
              <a:buNone/>
            </a:pPr>
            <a:r>
              <a:rPr lang="es-ES" sz="3600" b="1" dirty="0"/>
              <a:t>El Estado de Michoacán (VII-1849-VIII-1851)</a:t>
            </a:r>
          </a:p>
          <a:p>
            <a:pPr marL="0" indent="0" algn="ctr">
              <a:buNone/>
            </a:pPr>
            <a:endParaRPr lang="es-ES" sz="3600" b="1" dirty="0"/>
          </a:p>
          <a:p>
            <a:pPr marL="0" indent="0" algn="ctr">
              <a:buNone/>
            </a:pPr>
            <a:r>
              <a:rPr lang="es-ES_tradnl" sz="3600" b="1" dirty="0"/>
              <a:t>Jerarquía de localidades</a:t>
            </a:r>
            <a:endParaRPr lang="es-MX" sz="3600" dirty="0"/>
          </a:p>
          <a:p>
            <a:endParaRPr lang="es-MX" dirty="0"/>
          </a:p>
        </p:txBody>
      </p:sp>
    </p:spTree>
    <p:extLst>
      <p:ext uri="{BB962C8B-B14F-4D97-AF65-F5344CB8AC3E}">
        <p14:creationId xmlns="" xmlns:p14="http://schemas.microsoft.com/office/powerpoint/2010/main" val="3354611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3  DTM(1849-185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88500" cy="670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14</a:t>
            </a:r>
          </a:p>
        </p:txBody>
      </p:sp>
      <p:sp>
        <p:nvSpPr>
          <p:cNvPr id="3" name="2 Marcador de contenido"/>
          <p:cNvSpPr>
            <a:spLocks noGrp="1"/>
          </p:cNvSpPr>
          <p:nvPr>
            <p:ph idx="1"/>
          </p:nvPr>
        </p:nvSpPr>
        <p:spPr/>
        <p:txBody>
          <a:bodyPr/>
          <a:lstStyle/>
          <a:p>
            <a:pPr marL="0" indent="0" algn="ctr">
              <a:buNone/>
            </a:pPr>
            <a:endParaRPr lang="es-ES" sz="3600" b="1" dirty="0"/>
          </a:p>
          <a:p>
            <a:pPr marL="0" indent="0" algn="ctr">
              <a:buNone/>
            </a:pPr>
            <a:r>
              <a:rPr lang="es-ES" sz="3600" b="1" dirty="0"/>
              <a:t>El Estado de Michoacán (VIII-1849-II-1851)</a:t>
            </a:r>
          </a:p>
          <a:p>
            <a:pPr marL="0" indent="0" algn="ctr">
              <a:buNone/>
            </a:pPr>
            <a:endParaRPr lang="es-ES" sz="3600" b="1" dirty="0"/>
          </a:p>
          <a:p>
            <a:pPr marL="0" indent="0" algn="ctr">
              <a:buNone/>
            </a:pPr>
            <a:r>
              <a:rPr lang="es-MX" sz="3600" b="1" dirty="0"/>
              <a:t>Toponimia de los distritos, partidos y municipalidades</a:t>
            </a:r>
          </a:p>
          <a:p>
            <a:endParaRPr lang="es-MX" sz="3600" dirty="0"/>
          </a:p>
          <a:p>
            <a:pPr marL="0" indent="0" algn="ctr">
              <a:buNone/>
            </a:pPr>
            <a:endParaRPr lang="es-ES" sz="3600" b="1" dirty="0"/>
          </a:p>
          <a:p>
            <a:endParaRPr lang="es-MX" dirty="0"/>
          </a:p>
        </p:txBody>
      </p:sp>
    </p:spTree>
    <p:extLst>
      <p:ext uri="{BB962C8B-B14F-4D97-AF65-F5344CB8AC3E}">
        <p14:creationId xmlns="" xmlns:p14="http://schemas.microsoft.com/office/powerpoint/2010/main" val="988936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2 DTM(1849-185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53588" cy="676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925" y="112713"/>
            <a:ext cx="9601200" cy="663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15</a:t>
            </a:r>
          </a:p>
        </p:txBody>
      </p:sp>
      <p:sp>
        <p:nvSpPr>
          <p:cNvPr id="3" name="2 Marcador de contenido"/>
          <p:cNvSpPr>
            <a:spLocks noGrp="1"/>
          </p:cNvSpPr>
          <p:nvPr>
            <p:ph idx="1"/>
          </p:nvPr>
        </p:nvSpPr>
        <p:spPr>
          <a:xfrm>
            <a:off x="467544" y="1628800"/>
            <a:ext cx="8229600" cy="4525963"/>
          </a:xfrm>
        </p:spPr>
        <p:txBody>
          <a:bodyPr/>
          <a:lstStyle/>
          <a:p>
            <a:pPr marL="0" indent="0" algn="ctr">
              <a:buNone/>
            </a:pPr>
            <a:endParaRPr lang="es-ES" sz="3600" b="1" dirty="0"/>
          </a:p>
          <a:p>
            <a:pPr marL="0" indent="0" algn="ctr">
              <a:buNone/>
            </a:pPr>
            <a:r>
              <a:rPr lang="es-ES" sz="3600" b="1" dirty="0"/>
              <a:t>El Estado de Michoacán (IV-VII-1857)</a:t>
            </a:r>
          </a:p>
          <a:p>
            <a:pPr marL="0" indent="0" algn="ctr">
              <a:buNone/>
            </a:pPr>
            <a:endParaRPr lang="es-ES" sz="3600" b="1" dirty="0"/>
          </a:p>
          <a:p>
            <a:pPr marL="0" indent="0" algn="ctr">
              <a:buNone/>
            </a:pPr>
            <a:r>
              <a:rPr lang="es-MX" sz="3600" b="1" dirty="0"/>
              <a:t>Toponimia de los departamentos, partidos y municipalidades</a:t>
            </a:r>
          </a:p>
          <a:p>
            <a:endParaRPr lang="es-MX" sz="3600" dirty="0"/>
          </a:p>
          <a:p>
            <a:pPr marL="0" indent="0" algn="ctr">
              <a:buNone/>
            </a:pPr>
            <a:endParaRPr lang="es-ES" sz="3600" b="1" dirty="0"/>
          </a:p>
          <a:p>
            <a:endParaRPr lang="es-MX" dirty="0"/>
          </a:p>
        </p:txBody>
      </p:sp>
    </p:spTree>
    <p:extLst>
      <p:ext uri="{BB962C8B-B14F-4D97-AF65-F5344CB8AC3E}">
        <p14:creationId xmlns="" xmlns:p14="http://schemas.microsoft.com/office/powerpoint/2010/main" val="4024867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4  DTM(185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64688" cy="665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16</a:t>
            </a:r>
          </a:p>
        </p:txBody>
      </p:sp>
      <p:sp>
        <p:nvSpPr>
          <p:cNvPr id="3" name="2 Marcador de contenido"/>
          <p:cNvSpPr>
            <a:spLocks noGrp="1"/>
          </p:cNvSpPr>
          <p:nvPr>
            <p:ph idx="1"/>
          </p:nvPr>
        </p:nvSpPr>
        <p:spPr/>
        <p:txBody>
          <a:bodyPr/>
          <a:lstStyle/>
          <a:p>
            <a:pPr marL="0" indent="0" algn="ctr">
              <a:buNone/>
            </a:pPr>
            <a:r>
              <a:rPr lang="es-ES" sz="3600" b="1" dirty="0"/>
              <a:t>El Estado de Michoacán (VII-XII-1857)</a:t>
            </a:r>
          </a:p>
          <a:p>
            <a:pPr marL="0" indent="0" algn="ctr">
              <a:buNone/>
            </a:pPr>
            <a:endParaRPr lang="es-ES" sz="3600" b="1" dirty="0"/>
          </a:p>
          <a:p>
            <a:pPr marL="0" indent="0" algn="ctr">
              <a:buNone/>
            </a:pPr>
            <a:r>
              <a:rPr lang="es-MX" sz="3600" b="1" dirty="0"/>
              <a:t>Jerarquía de localidades</a:t>
            </a:r>
            <a:endParaRPr lang="es-MX" sz="3600" dirty="0"/>
          </a:p>
        </p:txBody>
      </p:sp>
    </p:spTree>
    <p:extLst>
      <p:ext uri="{BB962C8B-B14F-4D97-AF65-F5344CB8AC3E}">
        <p14:creationId xmlns="" xmlns:p14="http://schemas.microsoft.com/office/powerpoint/2010/main" val="1654973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5  DTM(185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01200" cy="6684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17</a:t>
            </a:r>
          </a:p>
        </p:txBody>
      </p:sp>
      <p:sp>
        <p:nvSpPr>
          <p:cNvPr id="3" name="2 Marcador de contenido"/>
          <p:cNvSpPr>
            <a:spLocks noGrp="1"/>
          </p:cNvSpPr>
          <p:nvPr>
            <p:ph idx="1"/>
          </p:nvPr>
        </p:nvSpPr>
        <p:spPr/>
        <p:txBody>
          <a:bodyPr/>
          <a:lstStyle/>
          <a:p>
            <a:pPr marL="0" indent="0" algn="ctr">
              <a:buNone/>
            </a:pPr>
            <a:r>
              <a:rPr lang="es-ES" b="1" dirty="0"/>
              <a:t>El Estado de Michoacán (XI-1861-IX-1863)</a:t>
            </a:r>
          </a:p>
          <a:p>
            <a:pPr marL="0" indent="0" algn="ctr">
              <a:buNone/>
            </a:pPr>
            <a:endParaRPr lang="es-ES" b="1" dirty="0"/>
          </a:p>
          <a:p>
            <a:pPr marL="0" indent="0" algn="ctr">
              <a:buNone/>
            </a:pPr>
            <a:r>
              <a:rPr lang="es-MX" b="1" dirty="0"/>
              <a:t>Jerarquía de localidades</a:t>
            </a:r>
          </a:p>
        </p:txBody>
      </p:sp>
    </p:spTree>
    <p:extLst>
      <p:ext uri="{BB962C8B-B14F-4D97-AF65-F5344CB8AC3E}">
        <p14:creationId xmlns="" xmlns:p14="http://schemas.microsoft.com/office/powerpoint/2010/main" val="815851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17  DTM(1861-186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15475" cy="665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18</a:t>
            </a:r>
          </a:p>
        </p:txBody>
      </p:sp>
      <p:sp>
        <p:nvSpPr>
          <p:cNvPr id="3" name="2 Marcador de contenido"/>
          <p:cNvSpPr>
            <a:spLocks noGrp="1"/>
          </p:cNvSpPr>
          <p:nvPr>
            <p:ph idx="1"/>
          </p:nvPr>
        </p:nvSpPr>
        <p:spPr/>
        <p:txBody>
          <a:bodyPr/>
          <a:lstStyle/>
          <a:p>
            <a:pPr marL="0" indent="0" algn="ctr">
              <a:buNone/>
            </a:pPr>
            <a:r>
              <a:rPr lang="es-ES" b="1" dirty="0"/>
              <a:t>El Estado de Michoacán (XI-1861-IX-1863)</a:t>
            </a:r>
          </a:p>
          <a:p>
            <a:pPr marL="0" indent="0" algn="ctr">
              <a:buNone/>
            </a:pPr>
            <a:endParaRPr lang="es-ES" b="1" dirty="0"/>
          </a:p>
          <a:p>
            <a:pPr marL="0" indent="0" algn="ctr">
              <a:buNone/>
            </a:pPr>
            <a:r>
              <a:rPr lang="es-MX" b="1" dirty="0"/>
              <a:t>Toponimia de los distritos y municipalidades</a:t>
            </a:r>
          </a:p>
          <a:p>
            <a:pPr marL="0" indent="0">
              <a:buNone/>
            </a:pPr>
            <a:endParaRPr lang="es-MX" dirty="0"/>
          </a:p>
        </p:txBody>
      </p:sp>
    </p:spTree>
    <p:extLst>
      <p:ext uri="{BB962C8B-B14F-4D97-AF65-F5344CB8AC3E}">
        <p14:creationId xmlns="" xmlns:p14="http://schemas.microsoft.com/office/powerpoint/2010/main" val="3032482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6  DTM(1861-186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10725"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19</a:t>
            </a:r>
          </a:p>
        </p:txBody>
      </p:sp>
      <p:sp>
        <p:nvSpPr>
          <p:cNvPr id="3" name="2 Marcador de contenido"/>
          <p:cNvSpPr>
            <a:spLocks noGrp="1"/>
          </p:cNvSpPr>
          <p:nvPr>
            <p:ph idx="1"/>
          </p:nvPr>
        </p:nvSpPr>
        <p:spPr/>
        <p:txBody>
          <a:bodyPr/>
          <a:lstStyle/>
          <a:p>
            <a:pPr marL="0" indent="0" algn="ctr">
              <a:buNone/>
            </a:pPr>
            <a:r>
              <a:rPr lang="es-MX" sz="3600" b="1" dirty="0"/>
              <a:t>Los departamentos de la intervención francesa (1865-1867)</a:t>
            </a:r>
          </a:p>
        </p:txBody>
      </p:sp>
    </p:spTree>
    <p:extLst>
      <p:ext uri="{BB962C8B-B14F-4D97-AF65-F5344CB8AC3E}">
        <p14:creationId xmlns="" xmlns:p14="http://schemas.microsoft.com/office/powerpoint/2010/main" val="3748260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8 DTM(1863-186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64688" cy="665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95989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ctrTitle"/>
          </p:nvPr>
        </p:nvSpPr>
        <p:spPr/>
        <p:txBody>
          <a:bodyPr/>
          <a:lstStyle/>
          <a:p>
            <a:r>
              <a:rPr lang="es-MX"/>
              <a:t>Mapa 2</a:t>
            </a:r>
          </a:p>
        </p:txBody>
      </p:sp>
      <p:sp>
        <p:nvSpPr>
          <p:cNvPr id="7171" name="2 Subtítulo"/>
          <p:cNvSpPr>
            <a:spLocks noGrp="1"/>
          </p:cNvSpPr>
          <p:nvPr>
            <p:ph type="subTitle" idx="1"/>
          </p:nvPr>
        </p:nvSpPr>
        <p:spPr>
          <a:xfrm>
            <a:off x="1371600" y="3886200"/>
            <a:ext cx="6400800" cy="2782888"/>
          </a:xfrm>
        </p:spPr>
        <p:txBody>
          <a:bodyPr/>
          <a:lstStyle/>
          <a:p>
            <a:r>
              <a:rPr lang="es-ES_tradnl" b="1"/>
              <a:t>La Intendencia de Valladolid de Michoacán (1786-1795)</a:t>
            </a:r>
          </a:p>
          <a:p>
            <a:endParaRPr lang="es-MX" b="1"/>
          </a:p>
          <a:p>
            <a:r>
              <a:rPr lang="es-MX" b="1"/>
              <a:t>Toponimia de las subdelegaciones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20</a:t>
            </a:r>
          </a:p>
        </p:txBody>
      </p:sp>
      <p:sp>
        <p:nvSpPr>
          <p:cNvPr id="3" name="2 Marcador de contenido"/>
          <p:cNvSpPr>
            <a:spLocks noGrp="1"/>
          </p:cNvSpPr>
          <p:nvPr>
            <p:ph idx="1"/>
          </p:nvPr>
        </p:nvSpPr>
        <p:spPr/>
        <p:txBody>
          <a:bodyPr/>
          <a:lstStyle/>
          <a:p>
            <a:pPr marL="0" indent="0" algn="ctr">
              <a:buNone/>
            </a:pPr>
            <a:r>
              <a:rPr lang="es-ES" b="1" dirty="0"/>
              <a:t>El Estado de Michoacán (IV-1868</a:t>
            </a:r>
          </a:p>
          <a:p>
            <a:pPr marL="0" indent="0" algn="ctr">
              <a:buNone/>
            </a:pPr>
            <a:r>
              <a:rPr lang="es-ES" b="1" dirty="0"/>
              <a:t>-V-1874)</a:t>
            </a:r>
          </a:p>
          <a:p>
            <a:pPr marL="0" indent="0" algn="ctr">
              <a:buNone/>
            </a:pPr>
            <a:endParaRPr lang="es-ES" b="1" dirty="0"/>
          </a:p>
          <a:p>
            <a:pPr marL="0" indent="0" algn="ctr">
              <a:buNone/>
            </a:pPr>
            <a:r>
              <a:rPr lang="es-MX" b="1" dirty="0"/>
              <a:t>Jerarquía de localidades</a:t>
            </a:r>
          </a:p>
          <a:p>
            <a:endParaRPr lang="es-MX" dirty="0"/>
          </a:p>
        </p:txBody>
      </p:sp>
    </p:spTree>
    <p:extLst>
      <p:ext uri="{BB962C8B-B14F-4D97-AF65-F5344CB8AC3E}">
        <p14:creationId xmlns="" xmlns:p14="http://schemas.microsoft.com/office/powerpoint/2010/main" val="1590770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20 DTM(1868-187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202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21</a:t>
            </a:r>
          </a:p>
        </p:txBody>
      </p:sp>
      <p:sp>
        <p:nvSpPr>
          <p:cNvPr id="3" name="2 Marcador de contenido"/>
          <p:cNvSpPr>
            <a:spLocks noGrp="1"/>
          </p:cNvSpPr>
          <p:nvPr>
            <p:ph idx="1"/>
          </p:nvPr>
        </p:nvSpPr>
        <p:spPr/>
        <p:txBody>
          <a:bodyPr/>
          <a:lstStyle/>
          <a:p>
            <a:pPr marL="0" indent="0" algn="ctr">
              <a:buNone/>
            </a:pPr>
            <a:r>
              <a:rPr lang="es-ES" b="1" dirty="0"/>
              <a:t>El Estado de Michoacán (IV-1868</a:t>
            </a:r>
          </a:p>
          <a:p>
            <a:pPr marL="0" indent="0" algn="ctr">
              <a:buNone/>
            </a:pPr>
            <a:r>
              <a:rPr lang="es-ES" b="1" dirty="0"/>
              <a:t>-V-1874)</a:t>
            </a:r>
          </a:p>
          <a:p>
            <a:pPr marL="0" indent="0" algn="ctr">
              <a:buNone/>
            </a:pPr>
            <a:endParaRPr lang="es-ES" b="1" dirty="0"/>
          </a:p>
          <a:p>
            <a:pPr marL="0" indent="0" algn="ctr">
              <a:buNone/>
            </a:pPr>
            <a:r>
              <a:rPr lang="es-MX" b="1" dirty="0"/>
              <a:t>Toponimia de los distritos y municipalidades</a:t>
            </a:r>
          </a:p>
          <a:p>
            <a:pPr marL="0" indent="0" algn="ctr">
              <a:buNone/>
            </a:pPr>
            <a:endParaRPr lang="es-MX" b="1" dirty="0"/>
          </a:p>
          <a:p>
            <a:endParaRPr lang="es-MX" dirty="0"/>
          </a:p>
        </p:txBody>
      </p:sp>
    </p:spTree>
    <p:extLst>
      <p:ext uri="{BB962C8B-B14F-4D97-AF65-F5344CB8AC3E}">
        <p14:creationId xmlns="" xmlns:p14="http://schemas.microsoft.com/office/powerpoint/2010/main" val="279758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9 DTM(1868-187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80563" cy="666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22</a:t>
            </a:r>
          </a:p>
        </p:txBody>
      </p:sp>
      <p:sp>
        <p:nvSpPr>
          <p:cNvPr id="3" name="2 Marcador de contenido"/>
          <p:cNvSpPr>
            <a:spLocks noGrp="1"/>
          </p:cNvSpPr>
          <p:nvPr>
            <p:ph idx="1"/>
          </p:nvPr>
        </p:nvSpPr>
        <p:spPr/>
        <p:txBody>
          <a:bodyPr/>
          <a:lstStyle/>
          <a:p>
            <a:pPr marL="0" indent="0" algn="ctr">
              <a:buNone/>
            </a:pPr>
            <a:r>
              <a:rPr lang="es-ES" b="1" dirty="0"/>
              <a:t>El Estado de Michoacán (V-VI-1877)</a:t>
            </a:r>
          </a:p>
          <a:p>
            <a:pPr marL="0" indent="0" algn="ctr">
              <a:buNone/>
            </a:pPr>
            <a:endParaRPr lang="es-ES" b="1" dirty="0"/>
          </a:p>
          <a:p>
            <a:pPr marL="0" indent="0" algn="ctr">
              <a:buNone/>
            </a:pPr>
            <a:r>
              <a:rPr lang="es-MX" b="1" dirty="0"/>
              <a:t>Jerarquía de localidades</a:t>
            </a:r>
          </a:p>
        </p:txBody>
      </p:sp>
    </p:spTree>
    <p:extLst>
      <p:ext uri="{BB962C8B-B14F-4D97-AF65-F5344CB8AC3E}">
        <p14:creationId xmlns="" xmlns:p14="http://schemas.microsoft.com/office/powerpoint/2010/main" val="4051188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22 DTM(1877-187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37713" cy="663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23</a:t>
            </a:r>
          </a:p>
        </p:txBody>
      </p:sp>
      <p:sp>
        <p:nvSpPr>
          <p:cNvPr id="3" name="2 Marcador de contenido"/>
          <p:cNvSpPr>
            <a:spLocks noGrp="1"/>
          </p:cNvSpPr>
          <p:nvPr>
            <p:ph idx="1"/>
          </p:nvPr>
        </p:nvSpPr>
        <p:spPr/>
        <p:txBody>
          <a:bodyPr/>
          <a:lstStyle/>
          <a:p>
            <a:pPr marL="0" indent="0" algn="ctr">
              <a:buNone/>
            </a:pPr>
            <a:r>
              <a:rPr lang="es-ES" b="1" dirty="0"/>
              <a:t>El Estado de Michoacán (V-VI-1877)</a:t>
            </a:r>
          </a:p>
          <a:p>
            <a:pPr marL="0" indent="0" algn="ctr">
              <a:buNone/>
            </a:pPr>
            <a:endParaRPr lang="es-ES" b="1" dirty="0"/>
          </a:p>
          <a:p>
            <a:pPr marL="0" indent="0" algn="ctr">
              <a:buNone/>
            </a:pPr>
            <a:r>
              <a:rPr lang="es-MX" b="1" dirty="0"/>
              <a:t>Toponimia de los distritos y municipalidades</a:t>
            </a:r>
          </a:p>
          <a:p>
            <a:endParaRPr lang="es-MX" dirty="0"/>
          </a:p>
        </p:txBody>
      </p:sp>
    </p:spTree>
    <p:extLst>
      <p:ext uri="{BB962C8B-B14F-4D97-AF65-F5344CB8AC3E}">
        <p14:creationId xmlns="" xmlns:p14="http://schemas.microsoft.com/office/powerpoint/2010/main" val="4013743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21 DTM(1877-187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12300" cy="677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24</a:t>
            </a:r>
          </a:p>
        </p:txBody>
      </p:sp>
      <p:sp>
        <p:nvSpPr>
          <p:cNvPr id="3" name="2 Marcador de contenido"/>
          <p:cNvSpPr>
            <a:spLocks noGrp="1"/>
          </p:cNvSpPr>
          <p:nvPr>
            <p:ph idx="1"/>
          </p:nvPr>
        </p:nvSpPr>
        <p:spPr/>
        <p:txBody>
          <a:bodyPr/>
          <a:lstStyle/>
          <a:p>
            <a:pPr marL="0" indent="0" algn="ctr">
              <a:buNone/>
            </a:pPr>
            <a:r>
              <a:rPr lang="es-ES" b="1" dirty="0"/>
              <a:t>El Estado de Michoacán (1901)</a:t>
            </a:r>
          </a:p>
          <a:p>
            <a:pPr marL="0" indent="0" algn="ctr">
              <a:buNone/>
            </a:pPr>
            <a:endParaRPr lang="es-ES" b="1" dirty="0"/>
          </a:p>
          <a:p>
            <a:pPr marL="0" indent="0" algn="ctr">
              <a:buNone/>
            </a:pPr>
            <a:r>
              <a:rPr lang="es-MX" b="1" dirty="0"/>
              <a:t>Toponimia de los distritos y municipalidades</a:t>
            </a:r>
          </a:p>
        </p:txBody>
      </p:sp>
    </p:spTree>
    <p:extLst>
      <p:ext uri="{BB962C8B-B14F-4D97-AF65-F5344CB8AC3E}">
        <p14:creationId xmlns="" xmlns:p14="http://schemas.microsoft.com/office/powerpoint/2010/main" val="3288976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scanear0006"/>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l="1216" r="1938" b="50771"/>
          <a:stretch>
            <a:fillRect/>
          </a:stretch>
        </p:blipFill>
        <p:spPr bwMode="auto">
          <a:xfrm>
            <a:off x="35496" y="457087"/>
            <a:ext cx="9108504" cy="63199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66055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786"/>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6226" y="-147309"/>
            <a:ext cx="9508746" cy="6746501"/>
          </a:xfrm>
          <a:prstGeom prst="rect">
            <a:avLst/>
          </a:prstGeom>
          <a:solidFill>
            <a:srgbClr val="FB793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17773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25</a:t>
            </a:r>
          </a:p>
        </p:txBody>
      </p:sp>
      <p:sp>
        <p:nvSpPr>
          <p:cNvPr id="3" name="2 Marcador de contenido"/>
          <p:cNvSpPr>
            <a:spLocks noGrp="1"/>
          </p:cNvSpPr>
          <p:nvPr>
            <p:ph idx="1"/>
          </p:nvPr>
        </p:nvSpPr>
        <p:spPr/>
        <p:txBody>
          <a:bodyPr/>
          <a:lstStyle/>
          <a:p>
            <a:pPr marL="0" indent="0" algn="ctr">
              <a:buNone/>
            </a:pPr>
            <a:r>
              <a:rPr lang="es-ES" b="1" dirty="0"/>
              <a:t>El Estado de Michoacán (VIII-1904-III-1907)</a:t>
            </a:r>
          </a:p>
          <a:p>
            <a:pPr marL="0" indent="0" algn="ctr">
              <a:buNone/>
            </a:pPr>
            <a:endParaRPr lang="es-ES" b="1" dirty="0"/>
          </a:p>
          <a:p>
            <a:pPr marL="0" indent="0" algn="ctr">
              <a:buNone/>
            </a:pPr>
            <a:r>
              <a:rPr lang="es-MX" b="1" dirty="0"/>
              <a:t>Toponimia de los distritos y municipalidades</a:t>
            </a:r>
          </a:p>
          <a:p>
            <a:endParaRPr lang="es-MX" dirty="0"/>
          </a:p>
        </p:txBody>
      </p:sp>
    </p:spTree>
    <p:extLst>
      <p:ext uri="{BB962C8B-B14F-4D97-AF65-F5344CB8AC3E}">
        <p14:creationId xmlns="" xmlns:p14="http://schemas.microsoft.com/office/powerpoint/2010/main" val="3817842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23 DTM(190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25013" cy="666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26</a:t>
            </a:r>
          </a:p>
        </p:txBody>
      </p:sp>
      <p:sp>
        <p:nvSpPr>
          <p:cNvPr id="3" name="2 Marcador de contenido"/>
          <p:cNvSpPr>
            <a:spLocks noGrp="1"/>
          </p:cNvSpPr>
          <p:nvPr>
            <p:ph idx="1"/>
          </p:nvPr>
        </p:nvSpPr>
        <p:spPr/>
        <p:txBody>
          <a:bodyPr/>
          <a:lstStyle/>
          <a:p>
            <a:pPr marL="0" indent="0" algn="ctr">
              <a:buNone/>
            </a:pPr>
            <a:r>
              <a:rPr lang="es-ES" b="1" dirty="0"/>
              <a:t>El Estado de Michoacán (VII-1909-III-1914)</a:t>
            </a:r>
          </a:p>
          <a:p>
            <a:pPr marL="0" indent="0" algn="ctr">
              <a:buNone/>
            </a:pPr>
            <a:endParaRPr lang="es-ES" b="1" dirty="0"/>
          </a:p>
          <a:p>
            <a:pPr marL="0" indent="0" algn="ctr">
              <a:buNone/>
            </a:pPr>
            <a:r>
              <a:rPr lang="es-MX" b="1" dirty="0"/>
              <a:t>Jerarquía de localidades</a:t>
            </a:r>
          </a:p>
          <a:p>
            <a:endParaRPr lang="es-MX" dirty="0"/>
          </a:p>
        </p:txBody>
      </p:sp>
    </p:spTree>
    <p:extLst>
      <p:ext uri="{BB962C8B-B14F-4D97-AF65-F5344CB8AC3E}">
        <p14:creationId xmlns="" xmlns:p14="http://schemas.microsoft.com/office/powerpoint/2010/main" val="3978205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25 DTM(1909-191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71050" cy="664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27</a:t>
            </a:r>
          </a:p>
        </p:txBody>
      </p:sp>
      <p:sp>
        <p:nvSpPr>
          <p:cNvPr id="3" name="2 Marcador de contenido"/>
          <p:cNvSpPr>
            <a:spLocks noGrp="1"/>
          </p:cNvSpPr>
          <p:nvPr>
            <p:ph idx="1"/>
          </p:nvPr>
        </p:nvSpPr>
        <p:spPr/>
        <p:txBody>
          <a:bodyPr/>
          <a:lstStyle/>
          <a:p>
            <a:pPr marL="0" indent="0" algn="ctr">
              <a:buNone/>
            </a:pPr>
            <a:r>
              <a:rPr lang="es-ES" b="1" dirty="0"/>
              <a:t>El Estado de Michoacán (VII-1909-III-1914)</a:t>
            </a:r>
          </a:p>
          <a:p>
            <a:pPr marL="0" indent="0" algn="ctr">
              <a:buNone/>
            </a:pPr>
            <a:endParaRPr lang="es-ES" b="1" dirty="0"/>
          </a:p>
          <a:p>
            <a:pPr marL="0" indent="0" algn="ctr">
              <a:buNone/>
            </a:pPr>
            <a:r>
              <a:rPr lang="es-MX" b="1" dirty="0"/>
              <a:t>Toponimia de los distritos y municipalidades</a:t>
            </a:r>
          </a:p>
          <a:p>
            <a:pPr marL="0" indent="0" algn="ctr">
              <a:buNone/>
            </a:pPr>
            <a:endParaRPr lang="es-MX" b="1" dirty="0">
              <a:solidFill>
                <a:srgbClr val="FF0000"/>
              </a:solidFill>
            </a:endParaRPr>
          </a:p>
          <a:p>
            <a:pPr marL="0" indent="0" algn="ctr">
              <a:buNone/>
            </a:pPr>
            <a:endParaRPr lang="es-MX" b="1" dirty="0">
              <a:solidFill>
                <a:srgbClr val="FF0000"/>
              </a:solidFill>
            </a:endParaRPr>
          </a:p>
          <a:p>
            <a:endParaRPr lang="es-MX" dirty="0"/>
          </a:p>
        </p:txBody>
      </p:sp>
    </p:spTree>
    <p:extLst>
      <p:ext uri="{BB962C8B-B14F-4D97-AF65-F5344CB8AC3E}">
        <p14:creationId xmlns="" xmlns:p14="http://schemas.microsoft.com/office/powerpoint/2010/main" val="3853379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24 DTM(1909-191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591675" cy="674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28</a:t>
            </a:r>
          </a:p>
        </p:txBody>
      </p:sp>
      <p:sp>
        <p:nvSpPr>
          <p:cNvPr id="3" name="2 Marcador de contenido"/>
          <p:cNvSpPr>
            <a:spLocks noGrp="1"/>
          </p:cNvSpPr>
          <p:nvPr>
            <p:ph idx="1"/>
          </p:nvPr>
        </p:nvSpPr>
        <p:spPr/>
        <p:txBody>
          <a:bodyPr/>
          <a:lstStyle/>
          <a:p>
            <a:pPr marL="0" indent="0" algn="ctr">
              <a:buNone/>
            </a:pPr>
            <a:r>
              <a:rPr lang="es-ES" b="1" dirty="0"/>
              <a:t>El Estado de Michoacán (X-1914-II-1918)</a:t>
            </a:r>
          </a:p>
          <a:p>
            <a:pPr marL="0" indent="0" algn="ctr">
              <a:buNone/>
            </a:pPr>
            <a:endParaRPr lang="es-ES" b="1" dirty="0"/>
          </a:p>
          <a:p>
            <a:pPr marL="0" indent="0" algn="ctr">
              <a:buNone/>
            </a:pPr>
            <a:r>
              <a:rPr lang="es-MX" b="1" dirty="0"/>
              <a:t>Toponimia de los distritos y municipalidades</a:t>
            </a:r>
          </a:p>
          <a:p>
            <a:endParaRPr lang="es-MX" dirty="0"/>
          </a:p>
        </p:txBody>
      </p:sp>
    </p:spTree>
    <p:extLst>
      <p:ext uri="{BB962C8B-B14F-4D97-AF65-F5344CB8AC3E}">
        <p14:creationId xmlns="" xmlns:p14="http://schemas.microsoft.com/office/powerpoint/2010/main" val="3367512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6 DTM(1914-191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47238" cy="665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29</a:t>
            </a:r>
          </a:p>
        </p:txBody>
      </p:sp>
      <p:sp>
        <p:nvSpPr>
          <p:cNvPr id="3" name="2 Marcador de contenido"/>
          <p:cNvSpPr>
            <a:spLocks noGrp="1"/>
          </p:cNvSpPr>
          <p:nvPr>
            <p:ph idx="1"/>
          </p:nvPr>
        </p:nvSpPr>
        <p:spPr/>
        <p:txBody>
          <a:bodyPr/>
          <a:lstStyle/>
          <a:p>
            <a:pPr marL="0" indent="0" algn="ctr">
              <a:buNone/>
            </a:pPr>
            <a:r>
              <a:rPr lang="es-ES" b="1" dirty="0"/>
              <a:t>El Estado de Michoacán (1918)</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8019803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462" y="144463"/>
            <a:ext cx="9164550" cy="6164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82672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ctrTitle"/>
          </p:nvPr>
        </p:nvSpPr>
        <p:spPr/>
        <p:txBody>
          <a:bodyPr/>
          <a:lstStyle/>
          <a:p>
            <a:r>
              <a:rPr lang="es-MX" dirty="0"/>
              <a:t>Mapa 3</a:t>
            </a:r>
          </a:p>
        </p:txBody>
      </p:sp>
      <p:sp>
        <p:nvSpPr>
          <p:cNvPr id="10243" name="2 Subtítulo"/>
          <p:cNvSpPr>
            <a:spLocks noGrp="1"/>
          </p:cNvSpPr>
          <p:nvPr>
            <p:ph type="subTitle" idx="1"/>
          </p:nvPr>
        </p:nvSpPr>
        <p:spPr>
          <a:xfrm>
            <a:off x="1371600" y="3886200"/>
            <a:ext cx="6400800" cy="2566988"/>
          </a:xfrm>
        </p:spPr>
        <p:txBody>
          <a:bodyPr/>
          <a:lstStyle/>
          <a:p>
            <a:r>
              <a:rPr lang="es-ES_tradnl" b="1" dirty="0"/>
              <a:t>La Intendencia de Valladolid de Michoacán (1795-1821)</a:t>
            </a:r>
          </a:p>
          <a:p>
            <a:endParaRPr lang="es-MX" dirty="0"/>
          </a:p>
          <a:p>
            <a:r>
              <a:rPr lang="es-ES_tradnl" b="1" dirty="0"/>
              <a:t>Jerarquía de localidades</a:t>
            </a:r>
            <a:endParaRPr lang="es-MX" dirty="0"/>
          </a:p>
          <a:p>
            <a:endParaRPr lang="es-MX"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30</a:t>
            </a:r>
          </a:p>
        </p:txBody>
      </p:sp>
      <p:sp>
        <p:nvSpPr>
          <p:cNvPr id="3" name="2 Marcador de contenido"/>
          <p:cNvSpPr>
            <a:spLocks noGrp="1"/>
          </p:cNvSpPr>
          <p:nvPr>
            <p:ph idx="1"/>
          </p:nvPr>
        </p:nvSpPr>
        <p:spPr/>
        <p:txBody>
          <a:bodyPr/>
          <a:lstStyle/>
          <a:p>
            <a:pPr marL="0" indent="0" algn="ctr">
              <a:buNone/>
            </a:pPr>
            <a:r>
              <a:rPr lang="es-ES" b="1" dirty="0"/>
              <a:t>El Estado de Michoacán (II-1922-III-1922)</a:t>
            </a:r>
          </a:p>
          <a:p>
            <a:pPr marL="0" indent="0" algn="ctr">
              <a:buNone/>
            </a:pPr>
            <a:endParaRPr lang="es-ES" b="1" dirty="0"/>
          </a:p>
          <a:p>
            <a:pPr marL="0" indent="0" algn="ctr">
              <a:buNone/>
            </a:pPr>
            <a:r>
              <a:rPr lang="es-MX" b="1" dirty="0"/>
              <a:t>Jerarquía de localidades</a:t>
            </a:r>
          </a:p>
          <a:p>
            <a:endParaRPr lang="es-MX" dirty="0"/>
          </a:p>
          <a:p>
            <a:endParaRPr lang="es-MX" dirty="0"/>
          </a:p>
        </p:txBody>
      </p:sp>
    </p:spTree>
    <p:extLst>
      <p:ext uri="{BB962C8B-B14F-4D97-AF65-F5344CB8AC3E}">
        <p14:creationId xmlns="" xmlns:p14="http://schemas.microsoft.com/office/powerpoint/2010/main" val="2286510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29 DTM(192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604375" cy="668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31</a:t>
            </a:r>
          </a:p>
        </p:txBody>
      </p:sp>
      <p:sp>
        <p:nvSpPr>
          <p:cNvPr id="3" name="2 Marcador de contenido"/>
          <p:cNvSpPr>
            <a:spLocks noGrp="1"/>
          </p:cNvSpPr>
          <p:nvPr>
            <p:ph idx="1"/>
          </p:nvPr>
        </p:nvSpPr>
        <p:spPr/>
        <p:txBody>
          <a:bodyPr/>
          <a:lstStyle/>
          <a:p>
            <a:pPr marL="0" indent="0" algn="ctr">
              <a:buNone/>
            </a:pPr>
            <a:r>
              <a:rPr lang="es-ES" b="1" dirty="0"/>
              <a:t>El Estado de Michoacán (I-1923-IV-1924)</a:t>
            </a:r>
          </a:p>
          <a:p>
            <a:pPr marL="0" indent="0" algn="ctr">
              <a:buNone/>
            </a:pPr>
            <a:endParaRPr lang="es-ES" b="1" dirty="0"/>
          </a:p>
          <a:p>
            <a:pPr marL="0" indent="0" algn="ctr">
              <a:buNone/>
            </a:pPr>
            <a:r>
              <a:rPr lang="es-MX" b="1" dirty="0"/>
              <a:t>Jerarquía de localidades</a:t>
            </a:r>
          </a:p>
          <a:p>
            <a:endParaRPr lang="es-MX" dirty="0"/>
          </a:p>
        </p:txBody>
      </p:sp>
    </p:spTree>
    <p:extLst>
      <p:ext uri="{BB962C8B-B14F-4D97-AF65-F5344CB8AC3E}">
        <p14:creationId xmlns="" xmlns:p14="http://schemas.microsoft.com/office/powerpoint/2010/main" val="24068557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31 DTM(1923-192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67875" cy="673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32</a:t>
            </a:r>
          </a:p>
        </p:txBody>
      </p:sp>
      <p:sp>
        <p:nvSpPr>
          <p:cNvPr id="3" name="2 Marcador de contenido"/>
          <p:cNvSpPr>
            <a:spLocks noGrp="1"/>
          </p:cNvSpPr>
          <p:nvPr>
            <p:ph idx="1"/>
          </p:nvPr>
        </p:nvSpPr>
        <p:spPr/>
        <p:txBody>
          <a:bodyPr/>
          <a:lstStyle/>
          <a:p>
            <a:pPr marL="0" indent="0" algn="ctr">
              <a:buNone/>
            </a:pPr>
            <a:r>
              <a:rPr lang="es-ES" b="1" dirty="0"/>
              <a:t>El Estado de Michoacán (I-1923-IV-1924)</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1523826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30 DTM(1923-192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61525" cy="676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33</a:t>
            </a:r>
          </a:p>
        </p:txBody>
      </p:sp>
      <p:sp>
        <p:nvSpPr>
          <p:cNvPr id="3" name="2 Marcador de contenido"/>
          <p:cNvSpPr>
            <a:spLocks noGrp="1"/>
          </p:cNvSpPr>
          <p:nvPr>
            <p:ph idx="1"/>
          </p:nvPr>
        </p:nvSpPr>
        <p:spPr/>
        <p:txBody>
          <a:bodyPr/>
          <a:lstStyle/>
          <a:p>
            <a:pPr marL="0" indent="0" algn="ctr">
              <a:buNone/>
            </a:pPr>
            <a:r>
              <a:rPr lang="es-ES" b="1" dirty="0"/>
              <a:t>El Estado de Michoacán (I-1925-III-1925)</a:t>
            </a:r>
          </a:p>
          <a:p>
            <a:pPr marL="0" indent="0" algn="ctr">
              <a:buNone/>
            </a:pPr>
            <a:endParaRPr lang="es-ES" b="1" dirty="0"/>
          </a:p>
          <a:p>
            <a:pPr marL="0" indent="0" algn="ctr">
              <a:buNone/>
            </a:pPr>
            <a:r>
              <a:rPr lang="es-MX" b="1" dirty="0"/>
              <a:t>Jerarquía de localidades</a:t>
            </a:r>
          </a:p>
          <a:p>
            <a:endParaRPr lang="es-MX" dirty="0"/>
          </a:p>
        </p:txBody>
      </p:sp>
    </p:spTree>
    <p:extLst>
      <p:ext uri="{BB962C8B-B14F-4D97-AF65-F5344CB8AC3E}">
        <p14:creationId xmlns="" xmlns:p14="http://schemas.microsoft.com/office/powerpoint/2010/main" val="3378275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33 DTM(192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04375" cy="670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34</a:t>
            </a:r>
          </a:p>
        </p:txBody>
      </p:sp>
      <p:sp>
        <p:nvSpPr>
          <p:cNvPr id="3" name="2 Marcador de contenido"/>
          <p:cNvSpPr>
            <a:spLocks noGrp="1"/>
          </p:cNvSpPr>
          <p:nvPr>
            <p:ph idx="1"/>
          </p:nvPr>
        </p:nvSpPr>
        <p:spPr/>
        <p:txBody>
          <a:bodyPr/>
          <a:lstStyle/>
          <a:p>
            <a:pPr marL="0" indent="0" algn="ctr">
              <a:buNone/>
            </a:pPr>
            <a:r>
              <a:rPr lang="es-ES" b="1" dirty="0"/>
              <a:t>El Estado de Michoacán (I-1925-III-1925)</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747333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32 DTM(192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86925"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 DTM(1795-182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13900" cy="672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35</a:t>
            </a:r>
          </a:p>
        </p:txBody>
      </p:sp>
      <p:sp>
        <p:nvSpPr>
          <p:cNvPr id="3" name="2 Marcador de contenido"/>
          <p:cNvSpPr>
            <a:spLocks noGrp="1"/>
          </p:cNvSpPr>
          <p:nvPr>
            <p:ph idx="1"/>
          </p:nvPr>
        </p:nvSpPr>
        <p:spPr/>
        <p:txBody>
          <a:bodyPr/>
          <a:lstStyle/>
          <a:p>
            <a:pPr marL="0" indent="0" algn="ctr">
              <a:buNone/>
            </a:pPr>
            <a:r>
              <a:rPr lang="es-ES" b="1" dirty="0"/>
              <a:t>El Estado de Michoacán (I-1927-II-1927)</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20219502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34 DTM(192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04375" cy="665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36</a:t>
            </a:r>
          </a:p>
        </p:txBody>
      </p:sp>
      <p:sp>
        <p:nvSpPr>
          <p:cNvPr id="3" name="2 Marcador de contenido"/>
          <p:cNvSpPr>
            <a:spLocks noGrp="1"/>
          </p:cNvSpPr>
          <p:nvPr>
            <p:ph idx="1"/>
          </p:nvPr>
        </p:nvSpPr>
        <p:spPr/>
        <p:txBody>
          <a:bodyPr/>
          <a:lstStyle/>
          <a:p>
            <a:pPr marL="0" indent="0" algn="ctr">
              <a:buNone/>
            </a:pPr>
            <a:r>
              <a:rPr lang="es-ES" b="1" dirty="0"/>
              <a:t>El Estado de Michoacán (I-1928-II-1928)</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29330296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35 DTM(19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10725" cy="665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37</a:t>
            </a:r>
          </a:p>
        </p:txBody>
      </p:sp>
      <p:sp>
        <p:nvSpPr>
          <p:cNvPr id="3" name="2 Marcador de contenido"/>
          <p:cNvSpPr>
            <a:spLocks noGrp="1"/>
          </p:cNvSpPr>
          <p:nvPr>
            <p:ph idx="1"/>
          </p:nvPr>
        </p:nvSpPr>
        <p:spPr/>
        <p:txBody>
          <a:bodyPr/>
          <a:lstStyle/>
          <a:p>
            <a:pPr marL="0" indent="0" algn="ctr">
              <a:buNone/>
            </a:pPr>
            <a:r>
              <a:rPr lang="es-ES" b="1" dirty="0"/>
              <a:t>El Estado de Michoacán (II-1930)</a:t>
            </a:r>
          </a:p>
          <a:p>
            <a:pPr marL="0" indent="0" algn="ctr">
              <a:buNone/>
            </a:pPr>
            <a:endParaRPr lang="es-ES" b="1" dirty="0"/>
          </a:p>
          <a:p>
            <a:pPr marL="0" indent="0" algn="ctr">
              <a:buNone/>
            </a:pPr>
            <a:r>
              <a:rPr lang="es-MX" b="1" dirty="0"/>
              <a:t>Toponimia de los municipios</a:t>
            </a:r>
          </a:p>
        </p:txBody>
      </p:sp>
    </p:spTree>
    <p:extLst>
      <p:ext uri="{BB962C8B-B14F-4D97-AF65-F5344CB8AC3E}">
        <p14:creationId xmlns="" xmlns:p14="http://schemas.microsoft.com/office/powerpoint/2010/main" val="3382129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36 DTM(193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93275" cy="667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38</a:t>
            </a:r>
          </a:p>
        </p:txBody>
      </p:sp>
      <p:sp>
        <p:nvSpPr>
          <p:cNvPr id="3" name="2 Marcador de contenido"/>
          <p:cNvSpPr>
            <a:spLocks noGrp="1"/>
          </p:cNvSpPr>
          <p:nvPr>
            <p:ph idx="1"/>
          </p:nvPr>
        </p:nvSpPr>
        <p:spPr/>
        <p:txBody>
          <a:bodyPr/>
          <a:lstStyle/>
          <a:p>
            <a:pPr marL="0" indent="0" algn="ctr">
              <a:buNone/>
            </a:pPr>
            <a:r>
              <a:rPr lang="es-ES" b="1" dirty="0"/>
              <a:t>El Estado de Michoacán (V-1932-III-1934)</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6208274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37 DTM(1932-193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661525" cy="667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Mapa 39</a:t>
            </a:r>
          </a:p>
        </p:txBody>
      </p:sp>
      <p:sp>
        <p:nvSpPr>
          <p:cNvPr id="3" name="2 Marcador de contenido"/>
          <p:cNvSpPr>
            <a:spLocks noGrp="1"/>
          </p:cNvSpPr>
          <p:nvPr>
            <p:ph idx="1"/>
          </p:nvPr>
        </p:nvSpPr>
        <p:spPr/>
        <p:txBody>
          <a:bodyPr/>
          <a:lstStyle/>
          <a:p>
            <a:pPr marL="0" indent="0" algn="ctr">
              <a:buNone/>
            </a:pPr>
            <a:r>
              <a:rPr lang="es-ES" b="1" dirty="0"/>
              <a:t>El Estado de Michoacán (I-VI-1935)</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3336081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38 DTM(193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707563" cy="667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ctrTitle"/>
          </p:nvPr>
        </p:nvSpPr>
        <p:spPr/>
        <p:txBody>
          <a:bodyPr/>
          <a:lstStyle/>
          <a:p>
            <a:r>
              <a:rPr lang="es-MX"/>
              <a:t>Mapa 4</a:t>
            </a:r>
          </a:p>
        </p:txBody>
      </p:sp>
      <p:sp>
        <p:nvSpPr>
          <p:cNvPr id="12291" name="2 Subtítulo"/>
          <p:cNvSpPr>
            <a:spLocks noGrp="1"/>
          </p:cNvSpPr>
          <p:nvPr>
            <p:ph type="subTitle" idx="1"/>
          </p:nvPr>
        </p:nvSpPr>
        <p:spPr>
          <a:xfrm>
            <a:off x="1371600" y="3886200"/>
            <a:ext cx="6400800" cy="2711450"/>
          </a:xfrm>
        </p:spPr>
        <p:txBody>
          <a:bodyPr/>
          <a:lstStyle/>
          <a:p>
            <a:r>
              <a:rPr lang="es-ES_tradnl" b="1" dirty="0"/>
              <a:t>La Intendencia de Valladolid de Michoacán (1795-1821)</a:t>
            </a:r>
          </a:p>
          <a:p>
            <a:endParaRPr lang="es-MX" dirty="0"/>
          </a:p>
          <a:p>
            <a:r>
              <a:rPr lang="es-MX" b="1" dirty="0"/>
              <a:t>Toponimia de las subdelegaciones</a:t>
            </a:r>
          </a:p>
          <a:p>
            <a:endParaRPr lang="es-MX"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a:t>Mapa 40</a:t>
            </a:r>
            <a:endParaRPr lang="es-MX" dirty="0"/>
          </a:p>
        </p:txBody>
      </p:sp>
      <p:sp>
        <p:nvSpPr>
          <p:cNvPr id="3" name="2 Marcador de contenido"/>
          <p:cNvSpPr>
            <a:spLocks noGrp="1"/>
          </p:cNvSpPr>
          <p:nvPr>
            <p:ph idx="1"/>
          </p:nvPr>
        </p:nvSpPr>
        <p:spPr/>
        <p:txBody>
          <a:bodyPr/>
          <a:lstStyle/>
          <a:p>
            <a:pPr marL="0" indent="0" algn="ctr">
              <a:buNone/>
            </a:pPr>
            <a:r>
              <a:rPr lang="es-ES" b="1" dirty="0"/>
              <a:t>El Estado de Michoacán (1974-2???)</a:t>
            </a:r>
          </a:p>
          <a:p>
            <a:pPr marL="0" indent="0" algn="ctr">
              <a:buNone/>
            </a:pPr>
            <a:endParaRPr lang="es-ES" b="1" dirty="0"/>
          </a:p>
          <a:p>
            <a:pPr marL="0" indent="0" algn="ctr">
              <a:buNone/>
            </a:pPr>
            <a:r>
              <a:rPr lang="es-MX" b="1" dirty="0"/>
              <a:t>Toponimia de los municipios</a:t>
            </a:r>
          </a:p>
          <a:p>
            <a:endParaRPr lang="es-MX" dirty="0"/>
          </a:p>
        </p:txBody>
      </p:sp>
    </p:spTree>
    <p:extLst>
      <p:ext uri="{BB962C8B-B14F-4D97-AF65-F5344CB8AC3E}">
        <p14:creationId xmlns="" xmlns:p14="http://schemas.microsoft.com/office/powerpoint/2010/main" val="31833353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462" y="144463"/>
            <a:ext cx="9158345" cy="65248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40129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 name="Picture 4" descr="178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13" y="0"/>
            <a:ext cx="9155113" cy="6496050"/>
          </a:xfrm>
          <a:prstGeom prst="rect">
            <a:avLst/>
          </a:prstGeom>
          <a:solidFill>
            <a:srgbClr val="FB793F"/>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71171894"/>
      </p:ext>
    </p:extLst>
  </p:cSld>
  <p:clrMapOvr>
    <a:masterClrMapping/>
  </p:clrMapOvr>
</p:sld>
</file>

<file path=ppt/theme/theme1.xml><?xml version="1.0" encoding="utf-8"?>
<a:theme xmlns:a="http://schemas.openxmlformats.org/drawingml/2006/main" name="Atlas División Territorial 1786-1935">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Atlas División Territorial 1786-1935</Template>
  <TotalTime>478</TotalTime>
  <Words>563</Words>
  <Application>Microsoft Office PowerPoint</Application>
  <PresentationFormat>Presentación en pantalla (4:3)</PresentationFormat>
  <Paragraphs>166</Paragraphs>
  <Slides>81</Slides>
  <Notes>1</Notes>
  <HiddenSlides>0</HiddenSlides>
  <MMClips>0</MMClips>
  <ScaleCrop>false</ScaleCrop>
  <HeadingPairs>
    <vt:vector size="4" baseType="variant">
      <vt:variant>
        <vt:lpstr>Tema</vt:lpstr>
      </vt:variant>
      <vt:variant>
        <vt:i4>1</vt:i4>
      </vt:variant>
      <vt:variant>
        <vt:lpstr>Títulos de diapositiva</vt:lpstr>
      </vt:variant>
      <vt:variant>
        <vt:i4>81</vt:i4>
      </vt:variant>
    </vt:vector>
  </HeadingPairs>
  <TitlesOfParts>
    <vt:vector size="82" baseType="lpstr">
      <vt:lpstr>Atlas División Territorial 1786-1935</vt:lpstr>
      <vt:lpstr>Atlas Geohistórico de la División Territorial de Michoacán:  De la Intendencia al Estado (1786-1935)  Guillermo Vargas Uribe   Centro de Investigaciones en Geografía Ambiental Escuela Nacional de Estudios Superiores Universidad Nacional Autónoma de México Facultad de Economía “Vasco de Quiroga” Universidad Michoacana de San Nicolás de Hidalgo</vt:lpstr>
      <vt:lpstr>Mapa 1</vt:lpstr>
      <vt:lpstr>Diapositiva 3</vt:lpstr>
      <vt:lpstr>Mapa 2</vt:lpstr>
      <vt:lpstr>Diapositiva 5</vt:lpstr>
      <vt:lpstr>Mapa 3</vt:lpstr>
      <vt:lpstr>Diapositiva 7</vt:lpstr>
      <vt:lpstr>Mapa 4</vt:lpstr>
      <vt:lpstr>Diapositiva 9</vt:lpstr>
      <vt:lpstr>Mapa 5</vt:lpstr>
      <vt:lpstr>Diapositiva 11</vt:lpstr>
      <vt:lpstr>Mapa 6</vt:lpstr>
      <vt:lpstr>Diapositiva 13</vt:lpstr>
      <vt:lpstr>Mapa 7</vt:lpstr>
      <vt:lpstr>Diapositiva 15</vt:lpstr>
      <vt:lpstr>Mapa 8</vt:lpstr>
      <vt:lpstr>Diapositiva 17</vt:lpstr>
      <vt:lpstr>Mapa 9</vt:lpstr>
      <vt:lpstr>Diapositiva 19</vt:lpstr>
      <vt:lpstr>Mapa 10</vt:lpstr>
      <vt:lpstr>Diapositiva 21</vt:lpstr>
      <vt:lpstr>Mapa 11</vt:lpstr>
      <vt:lpstr>Diapositiva 23</vt:lpstr>
      <vt:lpstr>Mapa 12</vt:lpstr>
      <vt:lpstr>Diapositiva 25</vt:lpstr>
      <vt:lpstr>Mapa 13</vt:lpstr>
      <vt:lpstr>Diapositiva 27</vt:lpstr>
      <vt:lpstr>Mapa 14</vt:lpstr>
      <vt:lpstr>Diapositiva 29</vt:lpstr>
      <vt:lpstr>Mapa 15</vt:lpstr>
      <vt:lpstr>Diapositiva 31</vt:lpstr>
      <vt:lpstr>Mapa 16</vt:lpstr>
      <vt:lpstr>Diapositiva 33</vt:lpstr>
      <vt:lpstr>Mapa 17</vt:lpstr>
      <vt:lpstr>Diapositiva 35</vt:lpstr>
      <vt:lpstr>Mapa 18</vt:lpstr>
      <vt:lpstr>Diapositiva 37</vt:lpstr>
      <vt:lpstr>Mapa 19</vt:lpstr>
      <vt:lpstr>Diapositiva 39</vt:lpstr>
      <vt:lpstr>Mapa 20</vt:lpstr>
      <vt:lpstr>Diapositiva 41</vt:lpstr>
      <vt:lpstr>Mapa 21</vt:lpstr>
      <vt:lpstr>Diapositiva 43</vt:lpstr>
      <vt:lpstr>Mapa 22</vt:lpstr>
      <vt:lpstr>Diapositiva 45</vt:lpstr>
      <vt:lpstr>Mapa 23</vt:lpstr>
      <vt:lpstr>Diapositiva 47</vt:lpstr>
      <vt:lpstr>Mapa 24</vt:lpstr>
      <vt:lpstr>Diapositiva 49</vt:lpstr>
      <vt:lpstr>Mapa 25</vt:lpstr>
      <vt:lpstr>Diapositiva 51</vt:lpstr>
      <vt:lpstr>Mapa 26</vt:lpstr>
      <vt:lpstr>Diapositiva 53</vt:lpstr>
      <vt:lpstr>Mapa 27</vt:lpstr>
      <vt:lpstr>Diapositiva 55</vt:lpstr>
      <vt:lpstr>Mapa 28</vt:lpstr>
      <vt:lpstr>Diapositiva 57</vt:lpstr>
      <vt:lpstr>Mapa 29</vt:lpstr>
      <vt:lpstr>Diapositiva 59</vt:lpstr>
      <vt:lpstr>Mapa 30</vt:lpstr>
      <vt:lpstr>Diapositiva 61</vt:lpstr>
      <vt:lpstr>Mapa 31</vt:lpstr>
      <vt:lpstr>Diapositiva 63</vt:lpstr>
      <vt:lpstr>Mapa 32</vt:lpstr>
      <vt:lpstr>Diapositiva 65</vt:lpstr>
      <vt:lpstr>Mapa 33</vt:lpstr>
      <vt:lpstr>Diapositiva 67</vt:lpstr>
      <vt:lpstr>Mapa 34</vt:lpstr>
      <vt:lpstr>Diapositiva 69</vt:lpstr>
      <vt:lpstr>Mapa 35</vt:lpstr>
      <vt:lpstr>Diapositiva 71</vt:lpstr>
      <vt:lpstr>Mapa 36</vt:lpstr>
      <vt:lpstr>Diapositiva 73</vt:lpstr>
      <vt:lpstr>Mapa 37</vt:lpstr>
      <vt:lpstr>Diapositiva 75</vt:lpstr>
      <vt:lpstr>Mapa 38</vt:lpstr>
      <vt:lpstr>Diapositiva 77</vt:lpstr>
      <vt:lpstr>Mapa 39</vt:lpstr>
      <vt:lpstr>Diapositiva 79</vt:lpstr>
      <vt:lpstr>Mapa 40</vt:lpstr>
      <vt:lpstr>Diapositiva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de la División Territorial de Michoacán:  de la Intendencia al Estado (1786-1935)  Guillermo Vargas Uribe   Centro de Investigaciones en Geografía Ambiental Escuela Nacional de Estudios Superiores Universidad Nacional Autónoma de México</dc:title>
  <dc:creator>guillermo</dc:creator>
  <cp:lastModifiedBy>CUV</cp:lastModifiedBy>
  <cp:revision>70</cp:revision>
  <dcterms:created xsi:type="dcterms:W3CDTF">2017-02-22T01:14:10Z</dcterms:created>
  <dcterms:modified xsi:type="dcterms:W3CDTF">2018-06-22T18:52:03Z</dcterms:modified>
</cp:coreProperties>
</file>